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3"/>
  </p:notesMasterIdLst>
  <p:sldIdLst>
    <p:sldId id="257" r:id="rId2"/>
    <p:sldId id="367" r:id="rId3"/>
    <p:sldId id="464" r:id="rId4"/>
    <p:sldId id="477" r:id="rId5"/>
    <p:sldId id="482" r:id="rId6"/>
    <p:sldId id="483" r:id="rId7"/>
    <p:sldId id="478" r:id="rId8"/>
    <p:sldId id="479" r:id="rId9"/>
    <p:sldId id="480" r:id="rId10"/>
    <p:sldId id="481" r:id="rId11"/>
    <p:sldId id="473" r:id="rId12"/>
    <p:sldId id="474" r:id="rId13"/>
    <p:sldId id="475" r:id="rId14"/>
    <p:sldId id="476" r:id="rId15"/>
    <p:sldId id="466" r:id="rId16"/>
    <p:sldId id="469" r:id="rId17"/>
    <p:sldId id="470" r:id="rId18"/>
    <p:sldId id="492" r:id="rId19"/>
    <p:sldId id="496" r:id="rId20"/>
    <p:sldId id="498" r:id="rId21"/>
    <p:sldId id="499" r:id="rId22"/>
    <p:sldId id="484" r:id="rId23"/>
    <p:sldId id="485" r:id="rId24"/>
    <p:sldId id="493" r:id="rId25"/>
    <p:sldId id="487" r:id="rId26"/>
    <p:sldId id="494" r:id="rId27"/>
    <p:sldId id="489" r:id="rId28"/>
    <p:sldId id="490" r:id="rId29"/>
    <p:sldId id="491" r:id="rId30"/>
    <p:sldId id="377" r:id="rId31"/>
    <p:sldId id="30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777B9C0-50B4-4E9E-BB75-B2132D199ACE}">
          <p14:sldIdLst>
            <p14:sldId id="257"/>
            <p14:sldId id="367"/>
            <p14:sldId id="464"/>
            <p14:sldId id="477"/>
            <p14:sldId id="482"/>
            <p14:sldId id="483"/>
            <p14:sldId id="478"/>
            <p14:sldId id="479"/>
            <p14:sldId id="480"/>
            <p14:sldId id="481"/>
            <p14:sldId id="473"/>
            <p14:sldId id="474"/>
            <p14:sldId id="475"/>
            <p14:sldId id="476"/>
            <p14:sldId id="466"/>
            <p14:sldId id="469"/>
            <p14:sldId id="470"/>
            <p14:sldId id="492"/>
            <p14:sldId id="496"/>
            <p14:sldId id="498"/>
            <p14:sldId id="499"/>
            <p14:sldId id="484"/>
            <p14:sldId id="485"/>
            <p14:sldId id="493"/>
            <p14:sldId id="487"/>
            <p14:sldId id="494"/>
            <p14:sldId id="489"/>
            <p14:sldId id="490"/>
            <p14:sldId id="491"/>
            <p14:sldId id="377"/>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063A"/>
    <a:srgbClr val="AFAB09"/>
    <a:srgbClr val="FF6600"/>
    <a:srgbClr val="0070C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51" autoAdjust="0"/>
    <p:restoredTop sz="91396" autoAdjust="0"/>
  </p:normalViewPr>
  <p:slideViewPr>
    <p:cSldViewPr snapToGrid="0">
      <p:cViewPr varScale="1">
        <p:scale>
          <a:sx n="63" d="100"/>
          <a:sy n="63" d="100"/>
        </p:scale>
        <p:origin x="744" y="48"/>
      </p:cViewPr>
      <p:guideLst/>
    </p:cSldViewPr>
  </p:slideViewPr>
  <p:outlineViewPr>
    <p:cViewPr>
      <p:scale>
        <a:sx n="33" d="100"/>
        <a:sy n="33" d="100"/>
      </p:scale>
      <p:origin x="0" y="-1287"/>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6E2612-5213-4B6B-99A8-BAC5DC9C4481}" type="datetimeFigureOut">
              <a:rPr lang="en-US" smtClean="0"/>
              <a:t>11/10/2021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1DED1-4C91-4561-A99B-E6676363E223}" type="slidenum">
              <a:rPr lang="en-US" smtClean="0"/>
              <a:t>‹#›</a:t>
            </a:fld>
            <a:endParaRPr lang="en-US"/>
          </a:p>
        </p:txBody>
      </p:sp>
    </p:spTree>
    <p:extLst>
      <p:ext uri="{BB962C8B-B14F-4D97-AF65-F5344CB8AC3E}">
        <p14:creationId xmlns:p14="http://schemas.microsoft.com/office/powerpoint/2010/main" val="183545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A897F7C-541D-514B-A114-CD1201CB23D6}" type="slidenum">
              <a:rPr lang="de-DE" altLang="x-none"/>
              <a:pPr>
                <a:spcBef>
                  <a:spcPct val="0"/>
                </a:spcBef>
              </a:pPr>
              <a:t>1</a:t>
            </a:fld>
            <a:endParaRPr lang="de-DE" altLang="x-none"/>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x-none" dirty="0">
              <a:latin typeface="Arial" charset="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12</a:t>
            </a:fld>
            <a:endParaRPr lang="en-US"/>
          </a:p>
        </p:txBody>
      </p:sp>
    </p:spTree>
    <p:extLst>
      <p:ext uri="{BB962C8B-B14F-4D97-AF65-F5344CB8AC3E}">
        <p14:creationId xmlns:p14="http://schemas.microsoft.com/office/powerpoint/2010/main" val="436586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16</a:t>
            </a:fld>
            <a:endParaRPr lang="en-US"/>
          </a:p>
        </p:txBody>
      </p:sp>
    </p:spTree>
    <p:extLst>
      <p:ext uri="{BB962C8B-B14F-4D97-AF65-F5344CB8AC3E}">
        <p14:creationId xmlns:p14="http://schemas.microsoft.com/office/powerpoint/2010/main" val="3563584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Nice explanations here:</a:t>
            </a:r>
          </a:p>
          <a:p>
            <a:r>
              <a:rPr lang="en-US" dirty="0"/>
              <a:t>https://towardsdatascience.com/how-to-do-deep-learning-on-graphs-with-graph-convolutional-networks-62acf5b143d0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Simple Message Passing on Graphs - </a:t>
            </a:r>
            <a:r>
              <a:rPr lang="en-US" dirty="0"/>
              <a:t>https://www.youtube.com/watch?v=ijmxpItkRjc</a:t>
            </a:r>
          </a:p>
        </p:txBody>
      </p:sp>
      <p:sp>
        <p:nvSpPr>
          <p:cNvPr id="4" name="Slide Number Placeholder 3"/>
          <p:cNvSpPr>
            <a:spLocks noGrp="1"/>
          </p:cNvSpPr>
          <p:nvPr>
            <p:ph type="sldNum" sz="quarter" idx="5"/>
          </p:nvPr>
        </p:nvSpPr>
        <p:spPr/>
        <p:txBody>
          <a:bodyPr/>
          <a:lstStyle/>
          <a:p>
            <a:fld id="{9271DED1-4C91-4561-A99B-E6676363E223}" type="slidenum">
              <a:rPr lang="en-US" smtClean="0"/>
              <a:t>19</a:t>
            </a:fld>
            <a:endParaRPr lang="en-US"/>
          </a:p>
        </p:txBody>
      </p:sp>
    </p:spTree>
    <p:extLst>
      <p:ext uri="{BB962C8B-B14F-4D97-AF65-F5344CB8AC3E}">
        <p14:creationId xmlns:p14="http://schemas.microsoft.com/office/powerpoint/2010/main" val="3127158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Nice explanations here:</a:t>
            </a:r>
          </a:p>
          <a:p>
            <a:r>
              <a:rPr lang="en-US" dirty="0"/>
              <a:t>https://towardsdatascience.com/how-to-do-deep-learning-on-graphs-with-graph-convolutional-networks-62acf5b143d0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Simple Message Passing on Graphs - </a:t>
            </a:r>
            <a:r>
              <a:rPr lang="en-US" dirty="0"/>
              <a:t>https://www.youtube.com/watch?v=ijmxpItkRjc</a:t>
            </a:r>
          </a:p>
        </p:txBody>
      </p:sp>
      <p:sp>
        <p:nvSpPr>
          <p:cNvPr id="4" name="Slide Number Placeholder 3"/>
          <p:cNvSpPr>
            <a:spLocks noGrp="1"/>
          </p:cNvSpPr>
          <p:nvPr>
            <p:ph type="sldNum" sz="quarter" idx="5"/>
          </p:nvPr>
        </p:nvSpPr>
        <p:spPr/>
        <p:txBody>
          <a:bodyPr/>
          <a:lstStyle/>
          <a:p>
            <a:fld id="{9271DED1-4C91-4561-A99B-E6676363E223}" type="slidenum">
              <a:rPr lang="en-US" smtClean="0"/>
              <a:t>20</a:t>
            </a:fld>
            <a:endParaRPr lang="en-US"/>
          </a:p>
        </p:txBody>
      </p:sp>
    </p:spTree>
    <p:extLst>
      <p:ext uri="{BB962C8B-B14F-4D97-AF65-F5344CB8AC3E}">
        <p14:creationId xmlns:p14="http://schemas.microsoft.com/office/powerpoint/2010/main" val="2581668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Nice explanations here:</a:t>
            </a:r>
          </a:p>
          <a:p>
            <a:r>
              <a:rPr lang="en-US" dirty="0"/>
              <a:t>https://towardsdatascience.com/how-to-do-deep-learning-on-graphs-with-graph-convolutional-networks-62acf5b143d0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Simple Message Passing on Graphs - </a:t>
            </a:r>
            <a:r>
              <a:rPr lang="en-US" dirty="0"/>
              <a:t>https://www.youtube.com/watch?v=ijmxpItkRjc</a:t>
            </a:r>
          </a:p>
        </p:txBody>
      </p:sp>
      <p:sp>
        <p:nvSpPr>
          <p:cNvPr id="4" name="Slide Number Placeholder 3"/>
          <p:cNvSpPr>
            <a:spLocks noGrp="1"/>
          </p:cNvSpPr>
          <p:nvPr>
            <p:ph type="sldNum" sz="quarter" idx="5"/>
          </p:nvPr>
        </p:nvSpPr>
        <p:spPr/>
        <p:txBody>
          <a:bodyPr/>
          <a:lstStyle/>
          <a:p>
            <a:fld id="{9271DED1-4C91-4561-A99B-E6676363E223}" type="slidenum">
              <a:rPr lang="en-US" smtClean="0"/>
              <a:t>21</a:t>
            </a:fld>
            <a:endParaRPr lang="en-US"/>
          </a:p>
        </p:txBody>
      </p:sp>
    </p:spTree>
    <p:extLst>
      <p:ext uri="{BB962C8B-B14F-4D97-AF65-F5344CB8AC3E}">
        <p14:creationId xmlns:p14="http://schemas.microsoft.com/office/powerpoint/2010/main" val="3558785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Nice 10 min video here: https://www.youtube.com/watch?v=ijmxpItkRjc</a:t>
            </a:r>
          </a:p>
          <a:p>
            <a:r>
              <a:rPr lang="en-US"/>
              <a:t>Code here: https://github.com/tkipf/gcn</a:t>
            </a:r>
            <a:endParaRPr lang="en-US" dirty="0"/>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22</a:t>
            </a:fld>
            <a:endParaRPr lang="en-US"/>
          </a:p>
        </p:txBody>
      </p:sp>
    </p:spTree>
    <p:extLst>
      <p:ext uri="{BB962C8B-B14F-4D97-AF65-F5344CB8AC3E}">
        <p14:creationId xmlns:p14="http://schemas.microsoft.com/office/powerpoint/2010/main" val="11647182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417188990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D454A11C-5A77-4A08-B879-6DBBFDBBDAFE}" type="datetime1">
              <a:rPr lang="en-US" smtClean="0"/>
              <a:t>11/10/2021</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65839978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AC73922D-9081-40A6-8FBE-63670167AD98}" type="datetime1">
              <a:rPr lang="en-US" smtClean="0"/>
              <a:t>11/10/2021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9222144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EC26F5A0-C9D2-4F77-B347-D66BED85257B}" type="datetime1">
              <a:rPr lang="en-US" smtClean="0"/>
              <a:t>11/10/2021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5177058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2B6F2430-900B-4222-905F-EED32BFA1589}" type="datetime1">
              <a:rPr lang="en-US" smtClean="0"/>
              <a:t>11/10/2021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42897011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XL">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2CD130E0-640E-4C5D-8D16-DE7F41FBD753}" type="datetime1">
              <a:rPr lang="en-US" smtClean="0"/>
              <a:t>11/10/2021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36069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908803513"/>
      </p:ext>
    </p:extLst>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627B7EA4-B0EA-4318-A076-3B69835E495A}" type="datetime1">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144657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7ED4FE29-361C-4DC2-A7C6-B5E089DF3A91}" type="datetime1">
              <a:rPr lang="en-US" smtClean="0"/>
              <a:t>11/10/2021</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564167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145692850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32247173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21450899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Tree>
    <p:extLst>
      <p:ext uri="{BB962C8B-B14F-4D97-AF65-F5344CB8AC3E}">
        <p14:creationId xmlns:p14="http://schemas.microsoft.com/office/powerpoint/2010/main" val="474118335"/>
      </p:ext>
    </p:extLst>
  </p:cSld>
  <p:clrMapOvr>
    <a:masterClrMapping/>
  </p:clrMapOvr>
  <p:transition spd="slow">
    <p:wipe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spTree>
    <p:extLst>
      <p:ext uri="{BB962C8B-B14F-4D97-AF65-F5344CB8AC3E}">
        <p14:creationId xmlns:p14="http://schemas.microsoft.com/office/powerpoint/2010/main" val="65461914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862788D6-C652-4921-A5E0-02F81E20745E}" type="datetime1">
              <a:rPr lang="en-US" smtClean="0"/>
              <a:t>11/10/2021</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592302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489C13DB-7338-4DF2-835C-1A17F38879EE}" type="datetime1">
              <a:rPr lang="en-US" smtClean="0"/>
              <a:t>11/10/2021</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8734790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1182EF5F-566B-49EC-B494-C7B2A0F6EE3D}" type="datetime1">
              <a:rPr lang="en-US" smtClean="0"/>
              <a:t>11/10/2021</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4526208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4F02E37B-40D6-4AF0-9DE8-D954394DFF71}" type="datetime1">
              <a:rPr lang="en-US" smtClean="0"/>
              <a:t>11/10/2021</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81561042-0DC2-4A04-AA50-F6D44EB20EBA}"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19"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0929917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fade/>
  </p:transition>
  <p:hf hdr="0" ftr="0" dt="0"/>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olger.giese@hpi.uni-potsdam.de)"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hyperlink" Target="mailto:matthias.barkowski@hpi.de" TargetMode="External"/><Relationship Id="rId4" Type="http://schemas.openxmlformats.org/officeDocument/2006/relationships/hyperlink" Target="mailto:christian.adriano@hpi.de"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www.youtube.com/watch?v=wJQQFUcHO5U&amp;feature=emb_rel_end" TargetMode="External"/><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40.png"/></Relationships>
</file>

<file path=ppt/slides/_rels/slide23.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4.png"/><Relationship Id="rId7" Type="http://schemas.openxmlformats.org/officeDocument/2006/relationships/image" Target="../media/image33.png"/><Relationship Id="rId2" Type="http://schemas.openxmlformats.org/officeDocument/2006/relationships/image" Target="../media/image43.png"/><Relationship Id="rId1" Type="http://schemas.openxmlformats.org/officeDocument/2006/relationships/slideLayout" Target="../slideLayouts/slideLayout1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7.xml"/><Relationship Id="rId5" Type="http://schemas.openxmlformats.org/officeDocument/2006/relationships/image" Target="../media/image37.png"/><Relationship Id="rId4" Type="http://schemas.openxmlformats.org/officeDocument/2006/relationships/image" Target="../media/image320.png"/></Relationships>
</file>

<file path=ppt/slides/_rels/slide28.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hyperlink" Target="https://github.com/tkipf/gcn" TargetMode="External"/><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17.xml"/><Relationship Id="rId6" Type="http://schemas.openxmlformats.org/officeDocument/2006/relationships/image" Target="../media/image370.png"/><Relationship Id="rId5" Type="http://schemas.openxmlformats.org/officeDocument/2006/relationships/image" Target="../media/image39.png"/><Relationship Id="rId4" Type="http://schemas.openxmlformats.org/officeDocument/2006/relationships/image" Target="../media/image350.png"/></Relationships>
</file>

<file path=ppt/slides/_rels/slide29.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41.png"/><Relationship Id="rId7" Type="http://schemas.openxmlformats.org/officeDocument/2006/relationships/image" Target="../media/image46.png"/><Relationship Id="rId2" Type="http://schemas.openxmlformats.org/officeDocument/2006/relationships/image" Target="../media/image400.png"/><Relationship Id="rId1" Type="http://schemas.openxmlformats.org/officeDocument/2006/relationships/slideLayout" Target="../slideLayouts/slideLayout17.xml"/><Relationship Id="rId6" Type="http://schemas.openxmlformats.org/officeDocument/2006/relationships/image" Target="../media/image440.png"/><Relationship Id="rId5" Type="http://schemas.openxmlformats.org/officeDocument/2006/relationships/image" Target="../media/image45.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ctrTitle"/>
          </p:nvPr>
        </p:nvSpPr>
        <p:spPr>
          <a:xfrm>
            <a:off x="744794" y="1558552"/>
            <a:ext cx="10368116" cy="2983643"/>
          </a:xfrm>
        </p:spPr>
        <p:txBody>
          <a:bodyPr>
            <a:normAutofit/>
          </a:bodyPr>
          <a:lstStyle/>
          <a:p>
            <a:r>
              <a:rPr lang="en-US" sz="4400" b="1" dirty="0"/>
              <a:t>Graph Convolutional Networks</a:t>
            </a:r>
            <a:br>
              <a:rPr lang="en-US" sz="4400" b="1" dirty="0"/>
            </a:br>
            <a:r>
              <a:rPr lang="en-US" sz="3200" dirty="0"/>
              <a:t>lecture-7</a:t>
            </a:r>
            <a:br>
              <a:rPr lang="en-US" sz="3200" dirty="0"/>
            </a:br>
            <a:br>
              <a:rPr lang="en-US" sz="3200" dirty="0"/>
            </a:br>
            <a:r>
              <a:rPr lang="en-US" sz="2400" dirty="0">
                <a:ea typeface="ＭＳ Ｐゴシック" charset="-128"/>
              </a:rPr>
              <a:t>Co</a:t>
            </a:r>
            <a:r>
              <a:rPr lang="en-US" altLang="x-none" sz="2400" dirty="0">
                <a:ea typeface="ＭＳ Ｐゴシック" charset="-128"/>
              </a:rPr>
              <a:t>urse on Graph Neural Networks (Winter Term 21/22)</a:t>
            </a:r>
            <a:endParaRPr lang="en-US" altLang="x-none" b="1" dirty="0">
              <a:ea typeface="ＭＳ Ｐゴシック" charset="-128"/>
            </a:endParaRPr>
          </a:p>
        </p:txBody>
      </p:sp>
      <p:sp>
        <p:nvSpPr>
          <p:cNvPr id="27650" name="Rectangle 3"/>
          <p:cNvSpPr>
            <a:spLocks noGrp="1" noChangeArrowheads="1"/>
          </p:cNvSpPr>
          <p:nvPr>
            <p:ph type="subTitle" idx="1"/>
          </p:nvPr>
        </p:nvSpPr>
        <p:spPr>
          <a:xfrm>
            <a:off x="2990235" y="5478817"/>
            <a:ext cx="5369800" cy="1379183"/>
          </a:xfrm>
        </p:spPr>
        <p:txBody>
          <a:bodyPr>
            <a:normAutofit/>
          </a:bodyPr>
          <a:lstStyle/>
          <a:p>
            <a:r>
              <a:rPr lang="en-US" altLang="x-none" sz="1200" dirty="0">
                <a:ea typeface="ＭＳ Ｐゴシック" charset="-128"/>
              </a:rPr>
              <a:t>Prof. Dr. Holger Giese (</a:t>
            </a:r>
            <a:r>
              <a:rPr lang="en-US" altLang="x-none" sz="1200" dirty="0">
                <a:ea typeface="ＭＳ Ｐゴシック" charset="-128"/>
                <a:hlinkClick r:id="rId3"/>
              </a:rPr>
              <a:t>holger.giese@hpi.uni-potsdam.de)</a:t>
            </a:r>
            <a:r>
              <a:rPr lang="en-US" altLang="x-none" sz="1200" dirty="0">
                <a:ea typeface="ＭＳ Ｐゴシック" charset="-128"/>
              </a:rPr>
              <a:t> </a:t>
            </a:r>
          </a:p>
          <a:p>
            <a:r>
              <a:rPr lang="en-US" altLang="x-none" sz="1200" dirty="0">
                <a:ea typeface="ＭＳ Ｐゴシック" charset="-128"/>
              </a:rPr>
              <a:t>Christian Medeiros Adriano (</a:t>
            </a:r>
            <a:r>
              <a:rPr lang="en-US" altLang="x-none" sz="1200" dirty="0">
                <a:ea typeface="ＭＳ Ｐゴシック" charset="-128"/>
                <a:hlinkClick r:id="rId4"/>
              </a:rPr>
              <a:t>christian.adriano@hpi.de</a:t>
            </a:r>
            <a:r>
              <a:rPr lang="en-US" altLang="x-none" sz="1200" dirty="0">
                <a:ea typeface="ＭＳ Ｐゴシック" charset="-128"/>
              </a:rPr>
              <a:t>) - </a:t>
            </a:r>
            <a:r>
              <a:rPr lang="en-US" altLang="x-none" sz="1200" b="1" dirty="0">
                <a:ea typeface="ＭＳ Ｐゴシック" charset="-128"/>
              </a:rPr>
              <a:t>“Chris”</a:t>
            </a:r>
            <a:endParaRPr lang="en-US" altLang="x-none" sz="1200" dirty="0">
              <a:ea typeface="ＭＳ Ｐゴシック" charset="-128"/>
            </a:endParaRPr>
          </a:p>
          <a:p>
            <a:r>
              <a:rPr lang="en-US" altLang="x-none" sz="1200" dirty="0">
                <a:ea typeface="ＭＳ Ｐゴシック" charset="-128"/>
              </a:rPr>
              <a:t> Matthias </a:t>
            </a:r>
            <a:r>
              <a:rPr lang="en-US" altLang="x-none" sz="1200" dirty="0" err="1">
                <a:ea typeface="ＭＳ Ｐゴシック" charset="-128"/>
              </a:rPr>
              <a:t>Barkowski</a:t>
            </a:r>
            <a:r>
              <a:rPr lang="en-US" altLang="x-none" sz="1200" dirty="0">
                <a:ea typeface="ＭＳ Ｐゴシック" charset="-128"/>
              </a:rPr>
              <a:t> (</a:t>
            </a:r>
            <a:r>
              <a:rPr lang="en-US" altLang="x-none" sz="1200" dirty="0">
                <a:ea typeface="ＭＳ Ｐゴシック" charset="-128"/>
                <a:hlinkClick r:id="rId5"/>
              </a:rPr>
              <a:t>matthias.barkowski@hpi.de</a:t>
            </a:r>
            <a:r>
              <a:rPr lang="en-US" altLang="x-none" sz="1200" dirty="0">
                <a:ea typeface="ＭＳ Ｐゴシック" charset="-128"/>
              </a:rPr>
              <a:t> )</a:t>
            </a:r>
          </a:p>
        </p:txBody>
      </p:sp>
      <p:sp>
        <p:nvSpPr>
          <p:cNvPr id="2" name="Slide Number Placeholder 1">
            <a:extLst>
              <a:ext uri="{FF2B5EF4-FFF2-40B4-BE49-F238E27FC236}">
                <a16:creationId xmlns:a16="http://schemas.microsoft.com/office/drawing/2014/main" id="{70FFAC62-CDF9-4FA9-B6E9-1748944878BE}"/>
              </a:ext>
            </a:extLst>
          </p:cNvPr>
          <p:cNvSpPr>
            <a:spLocks noGrp="1"/>
          </p:cNvSpPr>
          <p:nvPr>
            <p:ph type="sldNum" sz="quarter" idx="12"/>
          </p:nvPr>
        </p:nvSpPr>
        <p:spPr/>
        <p:txBody>
          <a:bodyPr/>
          <a:lstStyle/>
          <a:p>
            <a:fld id="{81561042-0DC2-4A04-AA50-F6D44EB20EBA}"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1B7C1-58D8-4625-B87C-63D0DBC03B98}"/>
              </a:ext>
            </a:extLst>
          </p:cNvPr>
          <p:cNvSpPr>
            <a:spLocks noGrp="1"/>
          </p:cNvSpPr>
          <p:nvPr>
            <p:ph type="title"/>
          </p:nvPr>
        </p:nvSpPr>
        <p:spPr/>
        <p:txBody>
          <a:bodyPr/>
          <a:lstStyle/>
          <a:p>
            <a:r>
              <a:rPr lang="en-US" dirty="0"/>
              <a:t>Weighted pool aggregation</a:t>
            </a:r>
          </a:p>
        </p:txBody>
      </p:sp>
      <p:sp>
        <p:nvSpPr>
          <p:cNvPr id="3" name="Content Placeholder 2">
            <a:extLst>
              <a:ext uri="{FF2B5EF4-FFF2-40B4-BE49-F238E27FC236}">
                <a16:creationId xmlns:a16="http://schemas.microsoft.com/office/drawing/2014/main" id="{58B77BA2-44E9-4733-A1C2-65F79C6740AD}"/>
              </a:ext>
            </a:extLst>
          </p:cNvPr>
          <p:cNvSpPr>
            <a:spLocks noGrp="1"/>
          </p:cNvSpPr>
          <p:nvPr>
            <p:ph idx="1"/>
          </p:nvPr>
        </p:nvSpPr>
        <p:spPr>
          <a:xfrm>
            <a:off x="478369" y="1213308"/>
            <a:ext cx="11473384" cy="309315"/>
          </a:xfrm>
        </p:spPr>
        <p:txBody>
          <a:bodyPr/>
          <a:lstStyle/>
          <a:p>
            <a:r>
              <a:rPr lang="en-US" dirty="0"/>
              <a:t>Aggregate neighborhood based on the edge weights</a:t>
            </a:r>
          </a:p>
        </p:txBody>
      </p:sp>
      <p:sp>
        <p:nvSpPr>
          <p:cNvPr id="4" name="Slide Number Placeholder 3">
            <a:extLst>
              <a:ext uri="{FF2B5EF4-FFF2-40B4-BE49-F238E27FC236}">
                <a16:creationId xmlns:a16="http://schemas.microsoft.com/office/drawing/2014/main" id="{B1728BD3-51B5-459B-813D-90F1DCAD7B80}"/>
              </a:ext>
            </a:extLst>
          </p:cNvPr>
          <p:cNvSpPr>
            <a:spLocks noGrp="1"/>
          </p:cNvSpPr>
          <p:nvPr>
            <p:ph type="sldNum" sz="quarter" idx="12"/>
          </p:nvPr>
        </p:nvSpPr>
        <p:spPr/>
        <p:txBody>
          <a:bodyPr/>
          <a:lstStyle/>
          <a:p>
            <a:fld id="{81561042-0DC2-4A04-AA50-F6D44EB20EBA}" type="slidenum">
              <a:rPr lang="en-US" smtClean="0"/>
              <a:t>10</a:t>
            </a:fld>
            <a:endParaRPr lang="en-US"/>
          </a:p>
        </p:txBody>
      </p:sp>
      <p:pic>
        <p:nvPicPr>
          <p:cNvPr id="8" name="Picture 7">
            <a:extLst>
              <a:ext uri="{FF2B5EF4-FFF2-40B4-BE49-F238E27FC236}">
                <a16:creationId xmlns:a16="http://schemas.microsoft.com/office/drawing/2014/main" id="{A24980B5-F928-4C61-8E3B-8FDCCF38FB80}"/>
              </a:ext>
            </a:extLst>
          </p:cNvPr>
          <p:cNvPicPr>
            <a:picLocks noChangeAspect="1"/>
          </p:cNvPicPr>
          <p:nvPr/>
        </p:nvPicPr>
        <p:blipFill>
          <a:blip r:embed="rId2"/>
          <a:stretch>
            <a:fillRect/>
          </a:stretch>
        </p:blipFill>
        <p:spPr>
          <a:xfrm>
            <a:off x="1643063" y="2066622"/>
            <a:ext cx="7790498" cy="2724755"/>
          </a:xfrm>
          <a:prstGeom prst="rect">
            <a:avLst/>
          </a:prstGeom>
        </p:spPr>
      </p:pic>
    </p:spTree>
    <p:extLst>
      <p:ext uri="{BB962C8B-B14F-4D97-AF65-F5344CB8AC3E}">
        <p14:creationId xmlns:p14="http://schemas.microsoft.com/office/powerpoint/2010/main" val="3371698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684BC-A279-4549-96A7-D0EF1D2452F4}"/>
              </a:ext>
            </a:extLst>
          </p:cNvPr>
          <p:cNvSpPr>
            <a:spLocks noGrp="1"/>
          </p:cNvSpPr>
          <p:nvPr>
            <p:ph type="title"/>
          </p:nvPr>
        </p:nvSpPr>
        <p:spPr/>
        <p:txBody>
          <a:bodyPr/>
          <a:lstStyle/>
          <a:p>
            <a:r>
              <a:rPr lang="en-US" dirty="0"/>
              <a:t>GNN key idea</a:t>
            </a:r>
          </a:p>
        </p:txBody>
      </p:sp>
      <p:sp>
        <p:nvSpPr>
          <p:cNvPr id="3" name="Content Placeholder 2">
            <a:extLst>
              <a:ext uri="{FF2B5EF4-FFF2-40B4-BE49-F238E27FC236}">
                <a16:creationId xmlns:a16="http://schemas.microsoft.com/office/drawing/2014/main" id="{8F63AEAE-D6F2-40AC-B701-D1F24AC40FB6}"/>
              </a:ext>
            </a:extLst>
          </p:cNvPr>
          <p:cNvSpPr>
            <a:spLocks noGrp="1"/>
          </p:cNvSpPr>
          <p:nvPr>
            <p:ph idx="1"/>
          </p:nvPr>
        </p:nvSpPr>
        <p:spPr>
          <a:xfrm>
            <a:off x="478369" y="1213308"/>
            <a:ext cx="11473384" cy="655564"/>
          </a:xfrm>
        </p:spPr>
        <p:txBody>
          <a:bodyPr/>
          <a:lstStyle/>
          <a:p>
            <a:r>
              <a:rPr lang="en-US" dirty="0"/>
              <a:t>Obtain a node representation by using a neural network to aggregate the information from the  neighbors.</a:t>
            </a:r>
          </a:p>
        </p:txBody>
      </p:sp>
      <p:sp>
        <p:nvSpPr>
          <p:cNvPr id="4" name="Slide Number Placeholder 3">
            <a:extLst>
              <a:ext uri="{FF2B5EF4-FFF2-40B4-BE49-F238E27FC236}">
                <a16:creationId xmlns:a16="http://schemas.microsoft.com/office/drawing/2014/main" id="{59734C8A-F9BF-4D3C-B095-95C1AFB7A42A}"/>
              </a:ext>
            </a:extLst>
          </p:cNvPr>
          <p:cNvSpPr>
            <a:spLocks noGrp="1"/>
          </p:cNvSpPr>
          <p:nvPr>
            <p:ph type="sldNum" sz="quarter" idx="12"/>
          </p:nvPr>
        </p:nvSpPr>
        <p:spPr/>
        <p:txBody>
          <a:bodyPr/>
          <a:lstStyle/>
          <a:p>
            <a:fld id="{81561042-0DC2-4A04-AA50-F6D44EB20EBA}" type="slidenum">
              <a:rPr lang="en-US" smtClean="0"/>
              <a:t>11</a:t>
            </a:fld>
            <a:endParaRPr lang="en-US"/>
          </a:p>
        </p:txBody>
      </p:sp>
      <p:pic>
        <p:nvPicPr>
          <p:cNvPr id="8" name="Picture 7">
            <a:extLst>
              <a:ext uri="{FF2B5EF4-FFF2-40B4-BE49-F238E27FC236}">
                <a16:creationId xmlns:a16="http://schemas.microsoft.com/office/drawing/2014/main" id="{0A4E2E56-65F1-4032-ACE4-A07127EBC180}"/>
              </a:ext>
            </a:extLst>
          </p:cNvPr>
          <p:cNvPicPr>
            <a:picLocks noChangeAspect="1"/>
          </p:cNvPicPr>
          <p:nvPr/>
        </p:nvPicPr>
        <p:blipFill>
          <a:blip r:embed="rId2"/>
          <a:stretch>
            <a:fillRect/>
          </a:stretch>
        </p:blipFill>
        <p:spPr>
          <a:xfrm>
            <a:off x="5956507" y="2603533"/>
            <a:ext cx="6069320" cy="2457516"/>
          </a:xfrm>
          <a:prstGeom prst="rect">
            <a:avLst/>
          </a:prstGeom>
        </p:spPr>
      </p:pic>
      <p:sp>
        <p:nvSpPr>
          <p:cNvPr id="9" name="TextBox 8">
            <a:extLst>
              <a:ext uri="{FF2B5EF4-FFF2-40B4-BE49-F238E27FC236}">
                <a16:creationId xmlns:a16="http://schemas.microsoft.com/office/drawing/2014/main" id="{C816CBA9-D5F5-4827-AADF-9C83546F1193}"/>
              </a:ext>
            </a:extLst>
          </p:cNvPr>
          <p:cNvSpPr txBox="1"/>
          <p:nvPr/>
        </p:nvSpPr>
        <p:spPr bwMode="gray">
          <a:xfrm>
            <a:off x="7609840" y="2146918"/>
            <a:ext cx="3058160" cy="26416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dirty="0"/>
              <a:t>Do it recursively</a:t>
            </a:r>
          </a:p>
        </p:txBody>
      </p:sp>
      <p:pic>
        <p:nvPicPr>
          <p:cNvPr id="11" name="Picture 10">
            <a:extLst>
              <a:ext uri="{FF2B5EF4-FFF2-40B4-BE49-F238E27FC236}">
                <a16:creationId xmlns:a16="http://schemas.microsoft.com/office/drawing/2014/main" id="{742A713E-D393-48DE-9189-ECA08A9EFC15}"/>
              </a:ext>
            </a:extLst>
          </p:cNvPr>
          <p:cNvPicPr>
            <a:picLocks noChangeAspect="1"/>
          </p:cNvPicPr>
          <p:nvPr/>
        </p:nvPicPr>
        <p:blipFill>
          <a:blip r:embed="rId3"/>
          <a:stretch>
            <a:fillRect/>
          </a:stretch>
        </p:blipFill>
        <p:spPr>
          <a:xfrm>
            <a:off x="698182" y="2640180"/>
            <a:ext cx="2075498" cy="1814507"/>
          </a:xfrm>
          <a:prstGeom prst="rect">
            <a:avLst/>
          </a:prstGeom>
        </p:spPr>
      </p:pic>
      <p:sp>
        <p:nvSpPr>
          <p:cNvPr id="13" name="TextBox 12">
            <a:extLst>
              <a:ext uri="{FF2B5EF4-FFF2-40B4-BE49-F238E27FC236}">
                <a16:creationId xmlns:a16="http://schemas.microsoft.com/office/drawing/2014/main" id="{353D0CA1-E94E-4DA6-82AE-87FC517F440B}"/>
              </a:ext>
            </a:extLst>
          </p:cNvPr>
          <p:cNvSpPr txBox="1"/>
          <p:nvPr/>
        </p:nvSpPr>
        <p:spPr bwMode="gray">
          <a:xfrm>
            <a:off x="889158" y="2270848"/>
            <a:ext cx="1693545" cy="369332"/>
          </a:xfrm>
          <a:prstGeom prst="rect">
            <a:avLst/>
          </a:prstGeom>
          <a:noFill/>
        </p:spPr>
        <p:txBody>
          <a:bodyPr wrap="square">
            <a:spAutoFit/>
          </a:bodyPr>
          <a:lstStyle/>
          <a:p>
            <a:pPr>
              <a:spcBef>
                <a:spcPts val="300"/>
              </a:spcBef>
              <a:spcAft>
                <a:spcPts val="300"/>
              </a:spcAft>
              <a:buClr>
                <a:schemeClr val="accent1"/>
              </a:buClr>
              <a:buSzPct val="90000"/>
            </a:pPr>
            <a:r>
              <a:rPr lang="en-US" sz="1800" dirty="0"/>
              <a:t>Input graph</a:t>
            </a:r>
          </a:p>
        </p:txBody>
      </p:sp>
      <p:sp>
        <p:nvSpPr>
          <p:cNvPr id="14" name="TextBox 13">
            <a:extLst>
              <a:ext uri="{FF2B5EF4-FFF2-40B4-BE49-F238E27FC236}">
                <a16:creationId xmlns:a16="http://schemas.microsoft.com/office/drawing/2014/main" id="{EB9EDB34-0ED1-4BF3-825E-806422E8735B}"/>
              </a:ext>
            </a:extLst>
          </p:cNvPr>
          <p:cNvSpPr txBox="1"/>
          <p:nvPr/>
        </p:nvSpPr>
        <p:spPr bwMode="gray">
          <a:xfrm>
            <a:off x="3343594" y="1955833"/>
            <a:ext cx="2231176" cy="646331"/>
          </a:xfrm>
          <a:prstGeom prst="rect">
            <a:avLst/>
          </a:prstGeom>
          <a:noFill/>
        </p:spPr>
        <p:txBody>
          <a:bodyPr wrap="square">
            <a:spAutoFit/>
          </a:bodyPr>
          <a:lstStyle/>
          <a:p>
            <a:pPr>
              <a:spcBef>
                <a:spcPts val="300"/>
              </a:spcBef>
              <a:spcAft>
                <a:spcPts val="300"/>
              </a:spcAft>
              <a:buClr>
                <a:schemeClr val="accent1"/>
              </a:buClr>
              <a:buSzPct val="90000"/>
            </a:pPr>
            <a:r>
              <a:rPr lang="en-US" sz="1800" dirty="0"/>
              <a:t>Output graph (depth =2 BFS)</a:t>
            </a:r>
          </a:p>
        </p:txBody>
      </p:sp>
      <p:pic>
        <p:nvPicPr>
          <p:cNvPr id="16" name="Picture 15">
            <a:extLst>
              <a:ext uri="{FF2B5EF4-FFF2-40B4-BE49-F238E27FC236}">
                <a16:creationId xmlns:a16="http://schemas.microsoft.com/office/drawing/2014/main" id="{D1A88289-4214-4AA3-A451-84F03E219D3F}"/>
              </a:ext>
            </a:extLst>
          </p:cNvPr>
          <p:cNvPicPr>
            <a:picLocks noChangeAspect="1"/>
          </p:cNvPicPr>
          <p:nvPr/>
        </p:nvPicPr>
        <p:blipFill>
          <a:blip r:embed="rId4"/>
          <a:stretch>
            <a:fillRect/>
          </a:stretch>
        </p:blipFill>
        <p:spPr>
          <a:xfrm>
            <a:off x="3327984" y="2876550"/>
            <a:ext cx="1471810" cy="1459230"/>
          </a:xfrm>
          <a:prstGeom prst="rect">
            <a:avLst/>
          </a:prstGeom>
        </p:spPr>
      </p:pic>
    </p:spTree>
    <p:extLst>
      <p:ext uri="{BB962C8B-B14F-4D97-AF65-F5344CB8AC3E}">
        <p14:creationId xmlns:p14="http://schemas.microsoft.com/office/powerpoint/2010/main" val="260223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F2F57-CD01-4E96-B77E-ECA8216EC044}"/>
              </a:ext>
            </a:extLst>
          </p:cNvPr>
          <p:cNvSpPr>
            <a:spLocks noGrp="1"/>
          </p:cNvSpPr>
          <p:nvPr>
            <p:ph type="title"/>
          </p:nvPr>
        </p:nvSpPr>
        <p:spPr/>
        <p:txBody>
          <a:bodyPr/>
          <a:lstStyle/>
          <a:p>
            <a:r>
              <a:rPr lang="en-US" dirty="0"/>
              <a:t>Solution for Recursion = Message Passing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F50884-76E9-4D49-B74D-64612AEEF0F9}"/>
                  </a:ext>
                </a:extLst>
              </p:cNvPr>
              <p:cNvSpPr>
                <a:spLocks noGrp="1"/>
              </p:cNvSpPr>
              <p:nvPr>
                <p:ph idx="1"/>
              </p:nvPr>
            </p:nvSpPr>
            <p:spPr>
              <a:xfrm>
                <a:off x="478369" y="1213308"/>
                <a:ext cx="5322991" cy="5044907"/>
              </a:xfrm>
            </p:spPr>
            <p:txBody>
              <a:bodyPr/>
              <a:lstStyle/>
              <a:p>
                <a:r>
                  <a:rPr lang="en-US" dirty="0"/>
                  <a:t>Every node has its own embedding at every layer</a:t>
                </a:r>
              </a:p>
              <a:p>
                <a:r>
                  <a:rPr lang="en-US" dirty="0"/>
                  <a:t>Each layer is how deep we go in the network</a:t>
                </a:r>
              </a:p>
              <a:p>
                <a:r>
                  <a:rPr lang="en-US" dirty="0"/>
                  <a:t>Input feature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𝑢</m:t>
                        </m:r>
                      </m:sub>
                    </m:sSub>
                  </m:oMath>
                </a14:m>
                <a:r>
                  <a:rPr lang="en-US" dirty="0"/>
                  <a:t> has layer K embeddings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𝑢</m:t>
                        </m:r>
                      </m:sub>
                      <m:sup>
                        <m:r>
                          <a:rPr lang="en-US" b="0" i="1" smtClean="0">
                            <a:latin typeface="Cambria Math" panose="02040503050406030204" pitchFamily="18" charset="0"/>
                          </a:rPr>
                          <m:t>𝑘</m:t>
                        </m:r>
                      </m:sup>
                    </m:sSubSup>
                  </m:oMath>
                </a14:m>
                <a:endParaRPr lang="en-US" dirty="0"/>
              </a:p>
              <a:p>
                <a:r>
                  <a:rPr lang="en-US" dirty="0"/>
                  <a:t>Layer-0 has the features of each node</a:t>
                </a:r>
              </a:p>
              <a:p>
                <a:endParaRPr lang="en-US" dirty="0"/>
              </a:p>
              <a:p>
                <a14:m>
                  <m:oMath xmlns:m="http://schemas.openxmlformats.org/officeDocument/2006/math">
                    <m:r>
                      <a:rPr lang="en-US" i="1" dirty="0" smtClean="0">
                        <a:latin typeface="Cambria Math" panose="02040503050406030204" pitchFamily="18" charset="0"/>
                      </a:rPr>
                      <m:t>𝐴𝐺𝐺</m:t>
                    </m:r>
                  </m:oMath>
                </a14:m>
                <a:r>
                  <a:rPr lang="en-US" dirty="0"/>
                  <a:t> = aggregation function</a:t>
                </a:r>
              </a:p>
              <a:p>
                <a14:m>
                  <m:oMath xmlns:m="http://schemas.openxmlformats.org/officeDocument/2006/math">
                    <m:r>
                      <a:rPr lang="en-US" b="0" i="1" smtClean="0">
                        <a:latin typeface="Cambria Math" panose="02040503050406030204" pitchFamily="18" charset="0"/>
                      </a:rPr>
                      <m:t>𝑁𝑁</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𝑘</m:t>
                        </m:r>
                      </m:sub>
                    </m:sSub>
                  </m:oMath>
                </a14:m>
                <a:r>
                  <a:rPr lang="en-US" dirty="0"/>
                  <a:t>= network self-embedding embedding</a:t>
                </a:r>
              </a:p>
              <a:p>
                <a14:m>
                  <m:oMath xmlns:m="http://schemas.openxmlformats.org/officeDocument/2006/math">
                    <m:r>
                      <a:rPr lang="en-US" b="0" i="1" smtClean="0">
                        <a:latin typeface="Cambria Math" panose="02040503050406030204" pitchFamily="18" charset="0"/>
                      </a:rPr>
                      <m:t>𝑁𝑁</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oMath>
                </a14:m>
                <a:r>
                  <a:rPr lang="en-US" b="0" i="0" dirty="0">
                    <a:latin typeface="+mj-lt"/>
                  </a:rPr>
                  <a:t>= network 1</a:t>
                </a:r>
              </a:p>
              <a:p>
                <a14:m>
                  <m:oMath xmlns:m="http://schemas.openxmlformats.org/officeDocument/2006/math">
                    <m:r>
                      <a:rPr lang="en-US" b="0" i="1" smtClean="0">
                        <a:latin typeface="Cambria Math" panose="02040503050406030204" pitchFamily="18" charset="0"/>
                      </a:rPr>
                      <m:t>𝑁𝑁</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oMath>
                </a14:m>
                <a:r>
                  <a:rPr lang="en-US" b="0" i="0" dirty="0">
                    <a:latin typeface="+mj-lt"/>
                  </a:rPr>
                  <a:t>= network </a:t>
                </a:r>
                <a:r>
                  <a:rPr lang="en-US" dirty="0">
                    <a:latin typeface="+mj-lt"/>
                  </a:rPr>
                  <a:t>2</a:t>
                </a:r>
                <a:endParaRPr lang="en-US" b="0" i="1" dirty="0">
                  <a:latin typeface="Cambria Math" panose="02040503050406030204" pitchFamily="18" charset="0"/>
                </a:endParaRPr>
              </a:p>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𝑢</m:t>
                        </m:r>
                      </m:sub>
                      <m:sup>
                        <m:r>
                          <a:rPr lang="en-US" b="0" i="1" smtClean="0">
                            <a:latin typeface="Cambria Math" panose="02040503050406030204" pitchFamily="18" charset="0"/>
                          </a:rPr>
                          <m:t>𝑘</m:t>
                        </m:r>
                      </m:sup>
                    </m:sSubSup>
                  </m:oMath>
                </a14:m>
                <a:r>
                  <a:rPr lang="en-US" dirty="0"/>
                  <a:t>= computed representations</a:t>
                </a:r>
              </a:p>
            </p:txBody>
          </p:sp>
        </mc:Choice>
        <mc:Fallback xmlns="">
          <p:sp>
            <p:nvSpPr>
              <p:cNvPr id="3" name="Content Placeholder 2">
                <a:extLst>
                  <a:ext uri="{FF2B5EF4-FFF2-40B4-BE49-F238E27FC236}">
                    <a16:creationId xmlns:a16="http://schemas.microsoft.com/office/drawing/2014/main" id="{8AF50884-76E9-4D49-B74D-64612AEEF0F9}"/>
                  </a:ext>
                </a:extLst>
              </p:cNvPr>
              <p:cNvSpPr>
                <a:spLocks noGrp="1" noRot="1" noChangeAspect="1" noMove="1" noResize="1" noEditPoints="1" noAdjustHandles="1" noChangeArrowheads="1" noChangeShapeType="1" noTextEdit="1"/>
              </p:cNvSpPr>
              <p:nvPr>
                <p:ph idx="1"/>
              </p:nvPr>
            </p:nvSpPr>
            <p:spPr>
              <a:xfrm>
                <a:off x="478369" y="1213308"/>
                <a:ext cx="5322991" cy="5044907"/>
              </a:xfrm>
              <a:blipFill>
                <a:blip r:embed="rId3"/>
                <a:stretch>
                  <a:fillRect l="-2746" t="-1087" r="-2860" b="-18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0E7B70E-63C8-4B2D-A046-09EF5199F476}"/>
              </a:ext>
            </a:extLst>
          </p:cNvPr>
          <p:cNvSpPr>
            <a:spLocks noGrp="1"/>
          </p:cNvSpPr>
          <p:nvPr>
            <p:ph type="sldNum" sz="quarter" idx="12"/>
          </p:nvPr>
        </p:nvSpPr>
        <p:spPr/>
        <p:txBody>
          <a:bodyPr/>
          <a:lstStyle/>
          <a:p>
            <a:fld id="{81561042-0DC2-4A04-AA50-F6D44EB20EBA}" type="slidenum">
              <a:rPr lang="en-US" smtClean="0"/>
              <a:t>12</a:t>
            </a:fld>
            <a:endParaRPr lang="en-US"/>
          </a:p>
        </p:txBody>
      </p:sp>
      <p:pic>
        <p:nvPicPr>
          <p:cNvPr id="6" name="Picture 5">
            <a:extLst>
              <a:ext uri="{FF2B5EF4-FFF2-40B4-BE49-F238E27FC236}">
                <a16:creationId xmlns:a16="http://schemas.microsoft.com/office/drawing/2014/main" id="{89E3BEAA-E8B0-4C24-889A-DFEEF66169B1}"/>
              </a:ext>
            </a:extLst>
          </p:cNvPr>
          <p:cNvPicPr>
            <a:picLocks noChangeAspect="1"/>
          </p:cNvPicPr>
          <p:nvPr/>
        </p:nvPicPr>
        <p:blipFill>
          <a:blip r:embed="rId4"/>
          <a:stretch>
            <a:fillRect/>
          </a:stretch>
        </p:blipFill>
        <p:spPr>
          <a:xfrm>
            <a:off x="6096000" y="900741"/>
            <a:ext cx="5855753" cy="5813258"/>
          </a:xfrm>
          <a:prstGeom prst="rect">
            <a:avLst/>
          </a:prstGeom>
        </p:spPr>
      </p:pic>
    </p:spTree>
    <p:extLst>
      <p:ext uri="{BB962C8B-B14F-4D97-AF65-F5344CB8AC3E}">
        <p14:creationId xmlns:p14="http://schemas.microsoft.com/office/powerpoint/2010/main" val="346486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A580A-52D3-4B62-987F-128D74FECA76}"/>
              </a:ext>
            </a:extLst>
          </p:cNvPr>
          <p:cNvSpPr>
            <a:spLocks noGrp="1"/>
          </p:cNvSpPr>
          <p:nvPr>
            <p:ph type="title"/>
          </p:nvPr>
        </p:nvSpPr>
        <p:spPr/>
        <p:txBody>
          <a:bodyPr/>
          <a:lstStyle/>
          <a:p>
            <a:r>
              <a:rPr lang="en-US" dirty="0"/>
              <a:t>Scalability</a:t>
            </a:r>
          </a:p>
        </p:txBody>
      </p:sp>
      <p:sp>
        <p:nvSpPr>
          <p:cNvPr id="3" name="Content Placeholder 2">
            <a:extLst>
              <a:ext uri="{FF2B5EF4-FFF2-40B4-BE49-F238E27FC236}">
                <a16:creationId xmlns:a16="http://schemas.microsoft.com/office/drawing/2014/main" id="{39279600-79E0-4C78-B7F7-7721574FD8BA}"/>
              </a:ext>
            </a:extLst>
          </p:cNvPr>
          <p:cNvSpPr>
            <a:spLocks noGrp="1"/>
          </p:cNvSpPr>
          <p:nvPr>
            <p:ph idx="1"/>
          </p:nvPr>
        </p:nvSpPr>
        <p:spPr>
          <a:xfrm>
            <a:off x="478369" y="1213308"/>
            <a:ext cx="11473384" cy="4041106"/>
          </a:xfrm>
        </p:spPr>
        <p:txBody>
          <a:bodyPr/>
          <a:lstStyle/>
          <a:p>
            <a:r>
              <a:rPr lang="en-US" dirty="0"/>
              <a:t>Message Passing in GNN allows to scale because:</a:t>
            </a:r>
          </a:p>
          <a:p>
            <a:pPr marL="457200" indent="-457200">
              <a:buFont typeface="+mj-lt"/>
              <a:buAutoNum type="arabicPeriod"/>
            </a:pPr>
            <a:endParaRPr lang="en-US" dirty="0"/>
          </a:p>
          <a:p>
            <a:pPr marL="457200" indent="-457200">
              <a:buFont typeface="+mj-lt"/>
              <a:buAutoNum type="arabicPeriod"/>
            </a:pPr>
            <a:r>
              <a:rPr lang="en-US" dirty="0"/>
              <a:t>We do not depend on the number of nodes in graph, but the number of neurons that we decide to use to compute de embeddings at each layer.</a:t>
            </a:r>
          </a:p>
          <a:p>
            <a:pPr marL="457200" indent="-457200">
              <a:buFont typeface="+mj-lt"/>
              <a:buAutoNum type="arabicPeriod"/>
            </a:pPr>
            <a:endParaRPr lang="en-US" dirty="0"/>
          </a:p>
          <a:p>
            <a:pPr marL="457200" indent="-457200">
              <a:buFont typeface="+mj-lt"/>
              <a:buAutoNum type="arabicPeriod"/>
            </a:pPr>
            <a:r>
              <a:rPr lang="en-US" dirty="0"/>
              <a:t>We can limit the number of neurons because all these nodes share the same network at each layer</a:t>
            </a:r>
          </a:p>
          <a:p>
            <a:pPr marL="457200" indent="-457200">
              <a:buFont typeface="+mj-lt"/>
              <a:buAutoNum type="arabicPeriod"/>
            </a:pPr>
            <a:endParaRPr lang="en-US" dirty="0"/>
          </a:p>
          <a:p>
            <a:pPr marL="457200" indent="-457200">
              <a:buFont typeface="+mj-lt"/>
              <a:buAutoNum type="arabicPeriod"/>
            </a:pPr>
            <a:r>
              <a:rPr lang="en-US" dirty="0"/>
              <a:t>This is the scalability that we do not have in the standard methods like Node2Vec, for instance.</a:t>
            </a:r>
          </a:p>
        </p:txBody>
      </p:sp>
      <p:sp>
        <p:nvSpPr>
          <p:cNvPr id="4" name="Slide Number Placeholder 3">
            <a:extLst>
              <a:ext uri="{FF2B5EF4-FFF2-40B4-BE49-F238E27FC236}">
                <a16:creationId xmlns:a16="http://schemas.microsoft.com/office/drawing/2014/main" id="{C6328B7A-8B1E-473F-B0DA-F963CF1A420A}"/>
              </a:ext>
            </a:extLst>
          </p:cNvPr>
          <p:cNvSpPr>
            <a:spLocks noGrp="1"/>
          </p:cNvSpPr>
          <p:nvPr>
            <p:ph type="sldNum" sz="quarter" idx="12"/>
          </p:nvPr>
        </p:nvSpPr>
        <p:spPr/>
        <p:txBody>
          <a:bodyPr/>
          <a:lstStyle/>
          <a:p>
            <a:fld id="{81561042-0DC2-4A04-AA50-F6D44EB20EBA}" type="slidenum">
              <a:rPr lang="en-US" smtClean="0"/>
              <a:t>13</a:t>
            </a:fld>
            <a:endParaRPr lang="en-US"/>
          </a:p>
        </p:txBody>
      </p:sp>
    </p:spTree>
    <p:extLst>
      <p:ext uri="{BB962C8B-B14F-4D97-AF65-F5344CB8AC3E}">
        <p14:creationId xmlns:p14="http://schemas.microsoft.com/office/powerpoint/2010/main" val="3810056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7BCD-D5C5-4A19-B24D-A4BD6D480373}"/>
              </a:ext>
            </a:extLst>
          </p:cNvPr>
          <p:cNvSpPr>
            <a:spLocks noGrp="1"/>
          </p:cNvSpPr>
          <p:nvPr>
            <p:ph type="title"/>
          </p:nvPr>
        </p:nvSpPr>
        <p:spPr/>
        <p:txBody>
          <a:bodyPr/>
          <a:lstStyle/>
          <a:p>
            <a:r>
              <a:rPr lang="en-US" dirty="0"/>
              <a:t>Inductive capability</a:t>
            </a:r>
          </a:p>
        </p:txBody>
      </p:sp>
      <p:sp>
        <p:nvSpPr>
          <p:cNvPr id="3" name="Content Placeholder 2">
            <a:extLst>
              <a:ext uri="{FF2B5EF4-FFF2-40B4-BE49-F238E27FC236}">
                <a16:creationId xmlns:a16="http://schemas.microsoft.com/office/drawing/2014/main" id="{7EC6E1A5-E6EB-4DD7-90AB-A2BAEA619C91}"/>
              </a:ext>
            </a:extLst>
          </p:cNvPr>
          <p:cNvSpPr>
            <a:spLocks noGrp="1"/>
          </p:cNvSpPr>
          <p:nvPr>
            <p:ph idx="1"/>
          </p:nvPr>
        </p:nvSpPr>
        <p:spPr>
          <a:xfrm>
            <a:off x="478369" y="1213308"/>
            <a:ext cx="11473384" cy="1206997"/>
          </a:xfrm>
        </p:spPr>
        <p:txBody>
          <a:bodyPr/>
          <a:lstStyle/>
          <a:p>
            <a:r>
              <a:rPr lang="en-US" dirty="0"/>
              <a:t>In many applications new nodes are constantly added to the graph</a:t>
            </a:r>
          </a:p>
          <a:p>
            <a:r>
              <a:rPr lang="en-US" dirty="0"/>
              <a:t>This would require constant retraining to update the embeddings</a:t>
            </a:r>
          </a:p>
          <a:p>
            <a:r>
              <a:rPr lang="en-US" dirty="0"/>
              <a:t>While this is difficult to do with traditional methods, GNN allows to retrain on the part affected</a:t>
            </a:r>
          </a:p>
        </p:txBody>
      </p:sp>
      <p:sp>
        <p:nvSpPr>
          <p:cNvPr id="4" name="Slide Number Placeholder 3">
            <a:extLst>
              <a:ext uri="{FF2B5EF4-FFF2-40B4-BE49-F238E27FC236}">
                <a16:creationId xmlns:a16="http://schemas.microsoft.com/office/drawing/2014/main" id="{285AD8CC-1B08-4DF0-93B4-52DF112DBE3C}"/>
              </a:ext>
            </a:extLst>
          </p:cNvPr>
          <p:cNvSpPr>
            <a:spLocks noGrp="1"/>
          </p:cNvSpPr>
          <p:nvPr>
            <p:ph type="sldNum" sz="quarter" idx="12"/>
          </p:nvPr>
        </p:nvSpPr>
        <p:spPr/>
        <p:txBody>
          <a:bodyPr/>
          <a:lstStyle/>
          <a:p>
            <a:fld id="{81561042-0DC2-4A04-AA50-F6D44EB20EBA}" type="slidenum">
              <a:rPr lang="en-US" smtClean="0"/>
              <a:t>14</a:t>
            </a:fld>
            <a:endParaRPr lang="en-US"/>
          </a:p>
        </p:txBody>
      </p:sp>
      <p:pic>
        <p:nvPicPr>
          <p:cNvPr id="6" name="Picture 5">
            <a:extLst>
              <a:ext uri="{FF2B5EF4-FFF2-40B4-BE49-F238E27FC236}">
                <a16:creationId xmlns:a16="http://schemas.microsoft.com/office/drawing/2014/main" id="{12832C47-98A6-49E5-A66C-6535058BE3F8}"/>
              </a:ext>
            </a:extLst>
          </p:cNvPr>
          <p:cNvPicPr>
            <a:picLocks noChangeAspect="1"/>
          </p:cNvPicPr>
          <p:nvPr/>
        </p:nvPicPr>
        <p:blipFill>
          <a:blip r:embed="rId2"/>
          <a:stretch>
            <a:fillRect/>
          </a:stretch>
        </p:blipFill>
        <p:spPr>
          <a:xfrm>
            <a:off x="371475" y="3232785"/>
            <a:ext cx="11449050" cy="3105150"/>
          </a:xfrm>
          <a:prstGeom prst="rect">
            <a:avLst/>
          </a:prstGeom>
        </p:spPr>
      </p:pic>
    </p:spTree>
    <p:extLst>
      <p:ext uri="{BB962C8B-B14F-4D97-AF65-F5344CB8AC3E}">
        <p14:creationId xmlns:p14="http://schemas.microsoft.com/office/powerpoint/2010/main" val="3478790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7FE51-A58B-4B35-A1D5-CA68E72C997D}"/>
              </a:ext>
            </a:extLst>
          </p:cNvPr>
          <p:cNvSpPr>
            <a:spLocks noGrp="1"/>
          </p:cNvSpPr>
          <p:nvPr>
            <p:ph type="title"/>
          </p:nvPr>
        </p:nvSpPr>
        <p:spPr/>
        <p:txBody>
          <a:bodyPr/>
          <a:lstStyle/>
          <a:p>
            <a:r>
              <a:rPr lang="en-US" dirty="0"/>
              <a:t>Number of Layers in a GCN</a:t>
            </a:r>
          </a:p>
        </p:txBody>
      </p:sp>
      <p:sp>
        <p:nvSpPr>
          <p:cNvPr id="3" name="Content Placeholder 2">
            <a:extLst>
              <a:ext uri="{FF2B5EF4-FFF2-40B4-BE49-F238E27FC236}">
                <a16:creationId xmlns:a16="http://schemas.microsoft.com/office/drawing/2014/main" id="{9E189C95-D829-45E3-9611-55C2411DAEF3}"/>
              </a:ext>
            </a:extLst>
          </p:cNvPr>
          <p:cNvSpPr>
            <a:spLocks noGrp="1"/>
          </p:cNvSpPr>
          <p:nvPr>
            <p:ph idx="1"/>
          </p:nvPr>
        </p:nvSpPr>
        <p:spPr>
          <a:xfrm>
            <a:off x="478369" y="1213308"/>
            <a:ext cx="11473384" cy="3315267"/>
          </a:xfrm>
        </p:spPr>
        <p:txBody>
          <a:bodyPr/>
          <a:lstStyle/>
          <a:p>
            <a:pPr marL="285750" marR="0" indent="-285750">
              <a:lnSpc>
                <a:spcPct val="200000"/>
              </a:lnSpc>
              <a:spcBef>
                <a:spcPts val="0"/>
              </a:spcBef>
              <a:spcAft>
                <a:spcPts val="0"/>
              </a:spcAft>
              <a:buFont typeface="Arial" panose="020B0604020202020204" pitchFamily="34" charset="0"/>
              <a:buChar char="•"/>
            </a:pPr>
            <a:r>
              <a:rPr lang="en-US" sz="2400" dirty="0">
                <a:effectLst/>
                <a:latin typeface="Calibri" panose="020F0502020204030204" pitchFamily="34" charset="0"/>
              </a:rPr>
              <a:t>Each node can have one or multiple dimensions (depends on the features that we choose) </a:t>
            </a:r>
          </a:p>
          <a:p>
            <a:pPr marL="285750" marR="0" indent="-285750">
              <a:lnSpc>
                <a:spcPct val="200000"/>
              </a:lnSpc>
              <a:spcBef>
                <a:spcPts val="0"/>
              </a:spcBef>
              <a:spcAft>
                <a:spcPts val="0"/>
              </a:spcAft>
              <a:buFont typeface="Arial" panose="020B0604020202020204" pitchFamily="34" charset="0"/>
              <a:buChar char="•"/>
            </a:pPr>
            <a:r>
              <a:rPr lang="en-US" sz="2400" dirty="0">
                <a:effectLst/>
                <a:latin typeface="Calibri" panose="020F0502020204030204" pitchFamily="34" charset="0"/>
              </a:rPr>
              <a:t>In </a:t>
            </a:r>
            <a:r>
              <a:rPr lang="en-US" sz="2400">
                <a:effectLst/>
                <a:latin typeface="Calibri" panose="020F0502020204030204" pitchFamily="34" charset="0"/>
              </a:rPr>
              <a:t>a 2-layer GCN, </a:t>
            </a:r>
            <a:r>
              <a:rPr lang="en-US" sz="2400" dirty="0">
                <a:effectLst/>
                <a:latin typeface="Calibri" panose="020F0502020204030204" pitchFamily="34" charset="0"/>
              </a:rPr>
              <a:t>each node pull the information from their neighbors two times.</a:t>
            </a:r>
          </a:p>
          <a:p>
            <a:pPr marL="285750" marR="0" indent="-285750">
              <a:lnSpc>
                <a:spcPct val="200000"/>
              </a:lnSpc>
              <a:spcBef>
                <a:spcPts val="0"/>
              </a:spcBef>
              <a:spcAft>
                <a:spcPts val="0"/>
              </a:spcAft>
              <a:buFont typeface="Arial" panose="020B0604020202020204" pitchFamily="34" charset="0"/>
              <a:buChar char="•"/>
            </a:pPr>
            <a:r>
              <a:rPr lang="en-US" sz="2400" dirty="0">
                <a:effectLst/>
                <a:latin typeface="Calibri" panose="020F0502020204030204" pitchFamily="34" charset="0"/>
              </a:rPr>
              <a:t>The number of GCN layer tells how far the signal could travel. </a:t>
            </a:r>
          </a:p>
          <a:p>
            <a:pPr marL="527044" lvl="1" indent="-285750">
              <a:lnSpc>
                <a:spcPct val="200000"/>
              </a:lnSpc>
              <a:spcBef>
                <a:spcPts val="0"/>
              </a:spcBef>
              <a:spcAft>
                <a:spcPts val="0"/>
              </a:spcAft>
              <a:buFont typeface="Arial" panose="020B0604020202020204" pitchFamily="34" charset="0"/>
              <a:buChar char="•"/>
            </a:pPr>
            <a:r>
              <a:rPr lang="en-US" sz="2400" dirty="0">
                <a:effectLst/>
                <a:latin typeface="Calibri" panose="020F0502020204030204" pitchFamily="34" charset="0"/>
              </a:rPr>
              <a:t>In a 2-layer GCN, the signal travels to a maximum to a two hops from the node.</a:t>
            </a:r>
          </a:p>
          <a:p>
            <a:endParaRPr lang="en-US" dirty="0"/>
          </a:p>
        </p:txBody>
      </p:sp>
      <p:sp>
        <p:nvSpPr>
          <p:cNvPr id="4" name="Slide Number Placeholder 3">
            <a:extLst>
              <a:ext uri="{FF2B5EF4-FFF2-40B4-BE49-F238E27FC236}">
                <a16:creationId xmlns:a16="http://schemas.microsoft.com/office/drawing/2014/main" id="{704F51B6-3714-405C-8F0B-21EAAD05737D}"/>
              </a:ext>
            </a:extLst>
          </p:cNvPr>
          <p:cNvSpPr>
            <a:spLocks noGrp="1"/>
          </p:cNvSpPr>
          <p:nvPr>
            <p:ph type="sldNum" sz="quarter" idx="12"/>
          </p:nvPr>
        </p:nvSpPr>
        <p:spPr/>
        <p:txBody>
          <a:bodyPr/>
          <a:lstStyle/>
          <a:p>
            <a:fld id="{81561042-0DC2-4A04-AA50-F6D44EB20EBA}" type="slidenum">
              <a:rPr lang="en-US" smtClean="0"/>
              <a:t>15</a:t>
            </a:fld>
            <a:endParaRPr lang="en-US"/>
          </a:p>
        </p:txBody>
      </p:sp>
    </p:spTree>
    <p:extLst>
      <p:ext uri="{BB962C8B-B14F-4D97-AF65-F5344CB8AC3E}">
        <p14:creationId xmlns:p14="http://schemas.microsoft.com/office/powerpoint/2010/main" val="503205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07F34-4B76-442F-9463-6ADC3971336F}"/>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70F856EC-F62D-4A7A-BE75-E599E6D02A7F}"/>
              </a:ext>
            </a:extLst>
          </p:cNvPr>
          <p:cNvSpPr>
            <a:spLocks noGrp="1"/>
          </p:cNvSpPr>
          <p:nvPr>
            <p:ph idx="1"/>
          </p:nvPr>
        </p:nvSpPr>
        <p:spPr>
          <a:xfrm>
            <a:off x="478369" y="1213308"/>
            <a:ext cx="11473384" cy="1206997"/>
          </a:xfrm>
        </p:spPr>
        <p:txBody>
          <a:bodyPr/>
          <a:lstStyle/>
          <a:p>
            <a:pPr marL="457200" indent="-457200">
              <a:buFont typeface="+mj-lt"/>
              <a:buAutoNum type="arabicPeriod"/>
            </a:pPr>
            <a:r>
              <a:rPr lang="en-US" dirty="0"/>
              <a:t>Message propagation</a:t>
            </a:r>
          </a:p>
          <a:p>
            <a:pPr marL="457200" indent="-457200">
              <a:buFont typeface="+mj-lt"/>
              <a:buAutoNum type="arabicPeriod"/>
            </a:pPr>
            <a:r>
              <a:rPr lang="en-US" dirty="0"/>
              <a:t>Feature aggregation</a:t>
            </a:r>
          </a:p>
          <a:p>
            <a:pPr marL="457200" indent="-457200">
              <a:buFont typeface="+mj-lt"/>
              <a:buAutoNum type="arabicPeriod"/>
            </a:pPr>
            <a:r>
              <a:rPr lang="en-US" dirty="0" err="1"/>
              <a:t>Enconding</a:t>
            </a:r>
            <a:endParaRPr lang="en-US" dirty="0"/>
          </a:p>
        </p:txBody>
      </p:sp>
      <p:sp>
        <p:nvSpPr>
          <p:cNvPr id="4" name="Slide Number Placeholder 3">
            <a:extLst>
              <a:ext uri="{FF2B5EF4-FFF2-40B4-BE49-F238E27FC236}">
                <a16:creationId xmlns:a16="http://schemas.microsoft.com/office/drawing/2014/main" id="{7184EE66-6F4C-46B2-A467-5C9B529D5B64}"/>
              </a:ext>
            </a:extLst>
          </p:cNvPr>
          <p:cNvSpPr>
            <a:spLocks noGrp="1"/>
          </p:cNvSpPr>
          <p:nvPr>
            <p:ph type="sldNum" sz="quarter" idx="12"/>
          </p:nvPr>
        </p:nvSpPr>
        <p:spPr/>
        <p:txBody>
          <a:bodyPr/>
          <a:lstStyle/>
          <a:p>
            <a:fld id="{81561042-0DC2-4A04-AA50-F6D44EB20EBA}" type="slidenum">
              <a:rPr lang="en-US" smtClean="0"/>
              <a:t>16</a:t>
            </a:fld>
            <a:endParaRPr lang="en-US"/>
          </a:p>
        </p:txBody>
      </p:sp>
      <p:pic>
        <p:nvPicPr>
          <p:cNvPr id="3077" name="Picture 5" descr="Label Propagation &#10;= Label &#10;= (fraud) &#10;label smoothing &#10;GCN &#10;= Input Features &#10;US VN IR &#10;feature smoothing ">
            <a:extLst>
              <a:ext uri="{FF2B5EF4-FFF2-40B4-BE49-F238E27FC236}">
                <a16:creationId xmlns:a16="http://schemas.microsoft.com/office/drawing/2014/main" id="{1581F3FF-42C6-4BDE-A413-86A2919F09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8613" y="885462"/>
            <a:ext cx="4800600" cy="22098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9A827F41-3929-46F6-B9F5-62CB309461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9478" y="875937"/>
            <a:ext cx="2962275" cy="22193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verage( &#10;1.0 0.0 3.0 ">
            <a:extLst>
              <a:ext uri="{FF2B5EF4-FFF2-40B4-BE49-F238E27FC236}">
                <a16:creationId xmlns:a16="http://schemas.microsoft.com/office/drawing/2014/main" id="{D6E0FC59-B165-497B-B242-2E31D294BB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2174" y="3608730"/>
            <a:ext cx="3840895" cy="23802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verage( &#10;1.2 &#10;0.7 0.3 0.7 &#10;1.0 &#10;-0.9 &#10;0.0 &#10;3.0 ">
            <a:extLst>
              <a:ext uri="{FF2B5EF4-FFF2-40B4-BE49-F238E27FC236}">
                <a16:creationId xmlns:a16="http://schemas.microsoft.com/office/drawing/2014/main" id="{9C814443-02A3-4B79-8698-623C41B86C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3432634"/>
            <a:ext cx="4364648" cy="28780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95AB70F-AB29-483C-AC21-891299DCAC30}"/>
              </a:ext>
            </a:extLst>
          </p:cNvPr>
          <p:cNvSpPr txBox="1"/>
          <p:nvPr/>
        </p:nvSpPr>
        <p:spPr bwMode="gray">
          <a:xfrm>
            <a:off x="142246" y="6422119"/>
            <a:ext cx="11310614" cy="307777"/>
          </a:xfrm>
          <a:prstGeom prst="rect">
            <a:avLst/>
          </a:prstGeom>
          <a:noFill/>
        </p:spPr>
        <p:txBody>
          <a:bodyPr wrap="square">
            <a:spAutoFit/>
          </a:bodyPr>
          <a:lstStyle/>
          <a:p>
            <a:r>
              <a:rPr lang="en-US" sz="1400" dirty="0"/>
              <a:t>source: Zack </a:t>
            </a:r>
            <a:r>
              <a:rPr lang="en-US" sz="1400" dirty="0" err="1"/>
              <a:t>Jost</a:t>
            </a:r>
            <a:r>
              <a:rPr lang="en-US" sz="1400" dirty="0"/>
              <a:t>, Short Lectures -</a:t>
            </a:r>
            <a:r>
              <a:rPr lang="x-none" sz="1400" dirty="0">
                <a:hlinkClick r:id="rId7"/>
              </a:rPr>
              <a:t>Intro to Relational - Graph Convolutional Networks</a:t>
            </a:r>
            <a:endParaRPr lang="x-none" sz="1400" dirty="0"/>
          </a:p>
        </p:txBody>
      </p:sp>
    </p:spTree>
    <p:extLst>
      <p:ext uri="{BB962C8B-B14F-4D97-AF65-F5344CB8AC3E}">
        <p14:creationId xmlns:p14="http://schemas.microsoft.com/office/powerpoint/2010/main" val="171036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8EAC-8363-47B4-A2B2-D77C3277FAF2}"/>
              </a:ext>
            </a:extLst>
          </p:cNvPr>
          <p:cNvSpPr>
            <a:spLocks noGrp="1"/>
          </p:cNvSpPr>
          <p:nvPr>
            <p:ph type="title"/>
          </p:nvPr>
        </p:nvSpPr>
        <p:spPr/>
        <p:txBody>
          <a:bodyPr/>
          <a:lstStyle/>
          <a:p>
            <a:r>
              <a:rPr lang="en-US" dirty="0"/>
              <a:t>Relational GCN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84F3E-66B9-4B50-9FA6-46E943E65053}"/>
                  </a:ext>
                </a:extLst>
              </p:cNvPr>
              <p:cNvSpPr>
                <a:spLocks noGrp="1"/>
              </p:cNvSpPr>
              <p:nvPr>
                <p:ph idx="1"/>
              </p:nvPr>
            </p:nvSpPr>
            <p:spPr>
              <a:xfrm>
                <a:off x="478369" y="1213308"/>
                <a:ext cx="11473384" cy="5040226"/>
              </a:xfrm>
            </p:spPr>
            <p:txBody>
              <a:bodyPr/>
              <a:lstStyle/>
              <a:p>
                <a:pPr marL="0" marR="0">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x-IV_mathan" sz="1800" i="1" smtClean="0">
                              <a:effectLst/>
                              <a:latin typeface="Cambria Math" panose="02040503050406030204" pitchFamily="18" charset="0"/>
                            </a:rPr>
                          </m:ctrlPr>
                        </m:sSubSupPr>
                        <m:e>
                          <m:r>
                            <a:rPr lang="x-IV_mathan" sz="1800" i="1">
                              <a:effectLst/>
                              <a:latin typeface="Cambria Math" panose="02040503050406030204" pitchFamily="18" charset="0"/>
                            </a:rPr>
                            <m:t>h</m:t>
                          </m:r>
                        </m:e>
                        <m:sub>
                          <m:r>
                            <a:rPr lang="x-IV_mathan" sz="1800">
                              <a:effectLst/>
                              <a:latin typeface="Cambria Math" panose="02040503050406030204" pitchFamily="18" charset="0"/>
                            </a:rPr>
                            <m:t>𝑖</m:t>
                          </m:r>
                        </m:sub>
                        <m:sup>
                          <m:r>
                            <a:rPr lang="x-IV_mathan" sz="1800">
                              <a:effectLst/>
                              <a:latin typeface="Cambria Math" panose="02040503050406030204" pitchFamily="18" charset="0"/>
                            </a:rPr>
                            <m:t>𝑙</m:t>
                          </m:r>
                          <m:r>
                            <a:rPr lang="x-IV_mathan" sz="1800">
                              <a:effectLst/>
                              <a:latin typeface="Cambria Math" panose="02040503050406030204" pitchFamily="18" charset="0"/>
                            </a:rPr>
                            <m:t>+1</m:t>
                          </m:r>
                        </m:sup>
                      </m:sSubSup>
                      <m:r>
                        <a:rPr lang="x-IV_mathan" sz="1800">
                          <a:effectLst/>
                          <a:latin typeface="Cambria Math" panose="02040503050406030204" pitchFamily="18" charset="0"/>
                        </a:rPr>
                        <m:t>=</m:t>
                      </m:r>
                      <m:r>
                        <a:rPr lang="x-IV_mathan" sz="1800">
                          <a:effectLst/>
                          <a:latin typeface="Cambria Math" panose="02040503050406030204" pitchFamily="18" charset="0"/>
                        </a:rPr>
                        <m:t>𝜎</m:t>
                      </m:r>
                      <m:d>
                        <m:dPr>
                          <m:ctrlPr>
                            <a:rPr lang="x-IV_mathan" sz="1800" i="1">
                              <a:effectLst/>
                              <a:latin typeface="Cambria Math" panose="02040503050406030204" pitchFamily="18" charset="0"/>
                            </a:rPr>
                          </m:ctrlPr>
                        </m:dPr>
                        <m:e>
                          <m:nary>
                            <m:naryPr>
                              <m:chr m:val="∑"/>
                              <m:supHide m:val="on"/>
                              <m:ctrlPr>
                                <a:rPr lang="x-IV_mathan" sz="1800" i="1">
                                  <a:effectLst/>
                                  <a:latin typeface="Cambria Math" panose="02040503050406030204" pitchFamily="18" charset="0"/>
                                </a:rPr>
                              </m:ctrlPr>
                            </m:naryPr>
                            <m:sub>
                              <m:r>
                                <a:rPr lang="x-IV_mathan" sz="1800">
                                  <a:effectLst/>
                                  <a:latin typeface="Cambria Math" panose="02040503050406030204" pitchFamily="18" charset="0"/>
                                </a:rPr>
                                <m:t>𝑗</m:t>
                              </m:r>
                              <m:r>
                                <a:rPr lang="x-IV_mathan" sz="1800">
                                  <a:effectLst/>
                                  <a:latin typeface="Cambria Math" panose="02040503050406030204" pitchFamily="18" charset="0"/>
                                </a:rPr>
                                <m:t>∈</m:t>
                              </m:r>
                              <m:sSub>
                                <m:sSubPr>
                                  <m:ctrlPr>
                                    <a:rPr lang="x-IV_mathan" sz="1800" i="1">
                                      <a:effectLst/>
                                      <a:latin typeface="Cambria Math" panose="02040503050406030204" pitchFamily="18" charset="0"/>
                                    </a:rPr>
                                  </m:ctrlPr>
                                </m:sSubPr>
                                <m:e>
                                  <m:r>
                                    <a:rPr lang="x-IV_mathan" sz="1800">
                                      <a:effectLst/>
                                      <a:latin typeface="Cambria Math" panose="02040503050406030204" pitchFamily="18" charset="0"/>
                                    </a:rPr>
                                    <m:t>𝑁</m:t>
                                  </m:r>
                                </m:e>
                                <m:sub>
                                  <m:r>
                                    <a:rPr lang="x-IV_mathan" sz="1800">
                                      <a:effectLst/>
                                      <a:latin typeface="Cambria Math" panose="02040503050406030204" pitchFamily="18" charset="0"/>
                                    </a:rPr>
                                    <m:t>𝑖</m:t>
                                  </m:r>
                                </m:sub>
                              </m:sSub>
                            </m:sub>
                            <m:sup/>
                            <m:e>
                              <m:f>
                                <m:fPr>
                                  <m:ctrlPr>
                                    <a:rPr lang="x-IV_mathan" sz="1800" i="1">
                                      <a:effectLst/>
                                      <a:latin typeface="Cambria Math" panose="02040503050406030204" pitchFamily="18" charset="0"/>
                                    </a:rPr>
                                  </m:ctrlPr>
                                </m:fPr>
                                <m:num>
                                  <m:r>
                                    <a:rPr lang="x-IV_mathan" sz="1800">
                                      <a:effectLst/>
                                      <a:latin typeface="Cambria Math" panose="02040503050406030204" pitchFamily="18" charset="0"/>
                                    </a:rPr>
                                    <m:t>1</m:t>
                                  </m:r>
                                </m:num>
                                <m:den>
                                  <m:sSub>
                                    <m:sSubPr>
                                      <m:ctrlPr>
                                        <a:rPr lang="x-IV_mathan" sz="1800" i="1">
                                          <a:effectLst/>
                                          <a:latin typeface="Cambria Math" panose="02040503050406030204" pitchFamily="18" charset="0"/>
                                        </a:rPr>
                                      </m:ctrlPr>
                                    </m:sSubPr>
                                    <m:e>
                                      <m:r>
                                        <a:rPr lang="x-IV_mathan" sz="1800">
                                          <a:effectLst/>
                                          <a:latin typeface="Cambria Math" panose="02040503050406030204" pitchFamily="18" charset="0"/>
                                        </a:rPr>
                                        <m:t>𝑐</m:t>
                                      </m:r>
                                    </m:e>
                                    <m:sub>
                                      <m:r>
                                        <a:rPr lang="x-IV_mathan" sz="1800">
                                          <a:effectLst/>
                                          <a:latin typeface="Cambria Math" panose="02040503050406030204" pitchFamily="18" charset="0"/>
                                        </a:rPr>
                                        <m:t>𝑖𝑗</m:t>
                                      </m:r>
                                    </m:sub>
                                  </m:sSub>
                                </m:den>
                              </m:f>
                              <m:sSubSup>
                                <m:sSubSupPr>
                                  <m:ctrlPr>
                                    <a:rPr lang="x-IV_mathan" sz="1800" i="1">
                                      <a:effectLst/>
                                      <a:latin typeface="Cambria Math" panose="02040503050406030204" pitchFamily="18" charset="0"/>
                                    </a:rPr>
                                  </m:ctrlPr>
                                </m:sSubSupPr>
                                <m:e>
                                  <m:r>
                                    <a:rPr lang="x-IV_mathan" sz="1800" i="1">
                                      <a:effectLst/>
                                      <a:latin typeface="Cambria Math" panose="02040503050406030204" pitchFamily="18" charset="0"/>
                                    </a:rPr>
                                    <m:t>h</m:t>
                                  </m:r>
                                </m:e>
                                <m:sub>
                                  <m:r>
                                    <a:rPr lang="x-IV_mathan" sz="1800">
                                      <a:effectLst/>
                                      <a:latin typeface="Cambria Math" panose="02040503050406030204" pitchFamily="18" charset="0"/>
                                    </a:rPr>
                                    <m:t>𝑗</m:t>
                                  </m:r>
                                </m:sub>
                                <m:sup>
                                  <m:r>
                                    <a:rPr lang="x-IV_mathan" sz="1800">
                                      <a:effectLst/>
                                      <a:latin typeface="Cambria Math" panose="02040503050406030204" pitchFamily="18" charset="0"/>
                                    </a:rPr>
                                    <m:t>𝑙</m:t>
                                  </m:r>
                                </m:sup>
                              </m:sSubSup>
                              <m:sSup>
                                <m:sSupPr>
                                  <m:ctrlPr>
                                    <a:rPr lang="x-IV_mathan" sz="1800" i="1">
                                      <a:effectLst/>
                                      <a:latin typeface="Cambria Math" panose="02040503050406030204" pitchFamily="18" charset="0"/>
                                    </a:rPr>
                                  </m:ctrlPr>
                                </m:sSupPr>
                                <m:e>
                                  <m:r>
                                    <a:rPr lang="x-IV_mathan" sz="1800">
                                      <a:effectLst/>
                                      <a:latin typeface="Cambria Math" panose="02040503050406030204" pitchFamily="18" charset="0"/>
                                    </a:rPr>
                                    <m:t>𝑊</m:t>
                                  </m:r>
                                </m:e>
                                <m:sup>
                                  <m:r>
                                    <a:rPr lang="x-IV_mathan" sz="1800">
                                      <a:effectLst/>
                                      <a:latin typeface="Cambria Math" panose="02040503050406030204" pitchFamily="18" charset="0"/>
                                    </a:rPr>
                                    <m:t>𝑙</m:t>
                                  </m:r>
                                </m:sup>
                              </m:sSup>
                            </m:e>
                          </m:nary>
                        </m:e>
                      </m:d>
                    </m:oMath>
                  </m:oMathPara>
                </a14:m>
                <a:endParaRPr lang="x-IV_mathan" sz="1800" dirty="0">
                  <a:effectLst/>
                  <a:latin typeface="Cambria Math" panose="02040503050406030204" pitchFamily="18" charset="0"/>
                </a:endParaRPr>
              </a:p>
              <a:p>
                <a:pPr marL="0" marR="0">
                  <a:spcBef>
                    <a:spcPts val="0"/>
                  </a:spcBef>
                  <a:spcAft>
                    <a:spcPts val="0"/>
                  </a:spcAft>
                </a:pPr>
                <a:r>
                  <a:rPr lang="x-IV_mathan" sz="2800" dirty="0">
                    <a:effectLst/>
                    <a:latin typeface="+mj-lt"/>
                  </a:rPr>
                  <a:t>, </a:t>
                </a:r>
                <a:r>
                  <a:rPr lang="x-IV_mathan" sz="2800" dirty="0">
                    <a:effectLst/>
                  </a:rPr>
                  <a:t>where:</a:t>
                </a:r>
              </a:p>
              <a:p>
                <a:pPr marL="0" marR="0">
                  <a:lnSpc>
                    <a:spcPct val="150000"/>
                  </a:lnSpc>
                  <a:spcBef>
                    <a:spcPts val="0"/>
                  </a:spcBef>
                  <a:spcAft>
                    <a:spcPts val="0"/>
                  </a:spcAft>
                </a:pPr>
                <a14:m>
                  <m:oMath xmlns:m="http://schemas.openxmlformats.org/officeDocument/2006/math">
                    <m:r>
                      <a:rPr lang="x-IV_mathan" sz="2800" smtClean="0">
                        <a:effectLst/>
                        <a:latin typeface="Cambria Math" panose="02040503050406030204" pitchFamily="18" charset="0"/>
                      </a:rPr>
                      <m:t>𝑙</m:t>
                    </m:r>
                  </m:oMath>
                </a14:m>
                <a:r>
                  <a:rPr lang="x-IV_mathan" sz="2800" dirty="0">
                    <a:effectLst/>
                  </a:rPr>
                  <a:t> is a layer</a:t>
                </a:r>
              </a:p>
              <a:p>
                <a:pPr marL="0" marR="0">
                  <a:lnSpc>
                    <a:spcPct val="150000"/>
                  </a:lnSpc>
                  <a:spcBef>
                    <a:spcPts val="0"/>
                  </a:spcBef>
                  <a:spcAft>
                    <a:spcPts val="0"/>
                  </a:spcAft>
                </a:pPr>
                <a14:m>
                  <m:oMath xmlns:m="http://schemas.openxmlformats.org/officeDocument/2006/math">
                    <m:r>
                      <a:rPr lang="x-IV_mathan" sz="2800" smtClean="0">
                        <a:effectLst/>
                        <a:latin typeface="Cambria Math" panose="02040503050406030204" pitchFamily="18" charset="0"/>
                      </a:rPr>
                      <m:t>𝜎</m:t>
                    </m:r>
                  </m:oMath>
                </a14:m>
                <a:r>
                  <a:rPr lang="x-IV_mathan" sz="2800" dirty="0">
                    <a:effectLst/>
                  </a:rPr>
                  <a:t> is the sigmoid function (adds the non-linearity)</a:t>
                </a:r>
              </a:p>
              <a:p>
                <a:pPr marL="0" marR="0">
                  <a:lnSpc>
                    <a:spcPct val="150000"/>
                  </a:lnSpc>
                  <a:spcBef>
                    <a:spcPts val="0"/>
                  </a:spcBef>
                  <a:spcAft>
                    <a:spcPts val="0"/>
                  </a:spcAft>
                </a:pPr>
                <a14:m>
                  <m:oMath xmlns:m="http://schemas.openxmlformats.org/officeDocument/2006/math">
                    <m:sSub>
                      <m:sSubPr>
                        <m:ctrlPr>
                          <a:rPr lang="x-IV_mathan" sz="2800" i="1" smtClean="0">
                            <a:effectLst/>
                            <a:latin typeface="Cambria Math" panose="02040503050406030204" pitchFamily="18" charset="0"/>
                          </a:rPr>
                        </m:ctrlPr>
                      </m:sSubPr>
                      <m:e>
                        <m:r>
                          <a:rPr lang="x-IV_mathan" sz="2800">
                            <a:effectLst/>
                            <a:latin typeface="Cambria Math" panose="02040503050406030204" pitchFamily="18" charset="0"/>
                          </a:rPr>
                          <m:t>𝑁</m:t>
                        </m:r>
                      </m:e>
                      <m:sub>
                        <m:r>
                          <a:rPr lang="x-IV_mathan" sz="2800">
                            <a:effectLst/>
                            <a:latin typeface="Cambria Math" panose="02040503050406030204" pitchFamily="18" charset="0"/>
                          </a:rPr>
                          <m:t>𝑖</m:t>
                        </m:r>
                      </m:sub>
                    </m:sSub>
                  </m:oMath>
                </a14:m>
                <a:r>
                  <a:rPr lang="x-IV_mathan" sz="2800" dirty="0">
                    <a:effectLst/>
                  </a:rPr>
                  <a:t>are the neighbors of node </a:t>
                </a:r>
                <a14:m>
                  <m:oMath xmlns:m="http://schemas.openxmlformats.org/officeDocument/2006/math">
                    <m:r>
                      <a:rPr lang="x-IV_mathan" sz="2800" smtClean="0">
                        <a:effectLst/>
                        <a:latin typeface="Cambria Math" panose="02040503050406030204" pitchFamily="18" charset="0"/>
                      </a:rPr>
                      <m:t>𝑖</m:t>
                    </m:r>
                  </m:oMath>
                </a14:m>
                <a:endParaRPr lang="x-IV_mathan" sz="2800" dirty="0">
                  <a:effectLst/>
                </a:endParaRPr>
              </a:p>
              <a:p>
                <a:pPr marL="0" marR="0">
                  <a:lnSpc>
                    <a:spcPct val="150000"/>
                  </a:lnSpc>
                  <a:spcBef>
                    <a:spcPts val="0"/>
                  </a:spcBef>
                  <a:spcAft>
                    <a:spcPts val="0"/>
                  </a:spcAft>
                </a:pPr>
                <a14:m>
                  <m:oMath xmlns:m="http://schemas.openxmlformats.org/officeDocument/2006/math">
                    <m:sSub>
                      <m:sSubPr>
                        <m:ctrlPr>
                          <a:rPr lang="x-IV_mathan" sz="2800" i="1" smtClean="0">
                            <a:effectLst/>
                            <a:latin typeface="Cambria Math" panose="02040503050406030204" pitchFamily="18" charset="0"/>
                          </a:rPr>
                        </m:ctrlPr>
                      </m:sSubPr>
                      <m:e>
                        <m:r>
                          <a:rPr lang="x-IV_mathan" sz="2800">
                            <a:effectLst/>
                            <a:latin typeface="Cambria Math" panose="02040503050406030204" pitchFamily="18" charset="0"/>
                          </a:rPr>
                          <m:t>𝑐</m:t>
                        </m:r>
                      </m:e>
                      <m:sub>
                        <m:r>
                          <a:rPr lang="x-IV_mathan" sz="2800">
                            <a:effectLst/>
                            <a:latin typeface="Cambria Math" panose="02040503050406030204" pitchFamily="18" charset="0"/>
                          </a:rPr>
                          <m:t>𝑖𝑗</m:t>
                        </m:r>
                      </m:sub>
                    </m:sSub>
                  </m:oMath>
                </a14:m>
                <a:r>
                  <a:rPr lang="x-IV_mathan" sz="2800" dirty="0">
                    <a:effectLst/>
                  </a:rPr>
                  <a:t> is  normalizing constant</a:t>
                </a:r>
              </a:p>
              <a:p>
                <a:pPr marL="0" marR="0">
                  <a:lnSpc>
                    <a:spcPct val="150000"/>
                  </a:lnSpc>
                  <a:spcBef>
                    <a:spcPts val="0"/>
                  </a:spcBef>
                  <a:spcAft>
                    <a:spcPts val="0"/>
                  </a:spcAft>
                </a:pPr>
                <a14:m>
                  <m:oMath xmlns:m="http://schemas.openxmlformats.org/officeDocument/2006/math">
                    <m:sSup>
                      <m:sSupPr>
                        <m:ctrlPr>
                          <a:rPr lang="x-IV_mathan" sz="2800" i="1" smtClean="0">
                            <a:effectLst/>
                            <a:latin typeface="Cambria Math" panose="02040503050406030204" pitchFamily="18" charset="0"/>
                          </a:rPr>
                        </m:ctrlPr>
                      </m:sSupPr>
                      <m:e>
                        <m:r>
                          <a:rPr lang="x-IV_mathan" sz="2800" i="1">
                            <a:effectLst/>
                            <a:latin typeface="Cambria Math" panose="02040503050406030204" pitchFamily="18" charset="0"/>
                          </a:rPr>
                          <m:t>h</m:t>
                        </m:r>
                      </m:e>
                      <m:sup>
                        <m:r>
                          <a:rPr lang="x-IV_mathan" sz="2800">
                            <a:effectLst/>
                            <a:latin typeface="Cambria Math" panose="02040503050406030204" pitchFamily="18" charset="0"/>
                          </a:rPr>
                          <m:t>𝑙</m:t>
                        </m:r>
                      </m:sup>
                    </m:sSup>
                  </m:oMath>
                </a14:m>
                <a:r>
                  <a:rPr lang="x-IV_mathan" sz="2800" dirty="0">
                    <a:effectLst/>
                  </a:rPr>
                  <a:t> is the value of the node in the previous layer</a:t>
                </a:r>
              </a:p>
              <a:p>
                <a:pPr marL="0" marR="0">
                  <a:lnSpc>
                    <a:spcPct val="150000"/>
                  </a:lnSpc>
                  <a:spcBef>
                    <a:spcPts val="0"/>
                  </a:spcBef>
                  <a:spcAft>
                    <a:spcPts val="0"/>
                  </a:spcAft>
                </a:pPr>
                <a14:m>
                  <m:oMath xmlns:m="http://schemas.openxmlformats.org/officeDocument/2006/math">
                    <m:sSup>
                      <m:sSupPr>
                        <m:ctrlPr>
                          <a:rPr lang="x-IV_mathan" sz="2800" i="1" smtClean="0">
                            <a:effectLst/>
                            <a:latin typeface="Cambria Math" panose="02040503050406030204" pitchFamily="18" charset="0"/>
                          </a:rPr>
                        </m:ctrlPr>
                      </m:sSupPr>
                      <m:e>
                        <m:r>
                          <a:rPr lang="x-IV_mathan" sz="2800">
                            <a:effectLst/>
                            <a:latin typeface="Cambria Math" panose="02040503050406030204" pitchFamily="18" charset="0"/>
                          </a:rPr>
                          <m:t>𝑊</m:t>
                        </m:r>
                      </m:e>
                      <m:sup>
                        <m:r>
                          <a:rPr lang="x-IV_mathan" sz="2800">
                            <a:effectLst/>
                            <a:latin typeface="Cambria Math" panose="02040503050406030204" pitchFamily="18" charset="0"/>
                          </a:rPr>
                          <m:t>𝑙</m:t>
                        </m:r>
                      </m:sup>
                    </m:sSup>
                  </m:oMath>
                </a14:m>
                <a:r>
                  <a:rPr lang="x-IV_mathan" sz="2800" dirty="0">
                    <a:effectLst/>
                  </a:rPr>
                  <a:t> is a linear projection matrix for layer </a:t>
                </a:r>
                <a14:m>
                  <m:oMath xmlns:m="http://schemas.openxmlformats.org/officeDocument/2006/math">
                    <m:r>
                      <a:rPr lang="x-IV_mathan" sz="2800" smtClean="0">
                        <a:effectLst/>
                        <a:latin typeface="Cambria Math" panose="02040503050406030204" pitchFamily="18" charset="0"/>
                      </a:rPr>
                      <m:t>𝑙</m:t>
                    </m:r>
                  </m:oMath>
                </a14:m>
                <a:endParaRPr lang="x-IV_mathan" sz="2800" dirty="0">
                  <a:effectLst/>
                </a:endParaRPr>
              </a:p>
              <a:p>
                <a:endParaRPr lang="en-US" dirty="0"/>
              </a:p>
            </p:txBody>
          </p:sp>
        </mc:Choice>
        <mc:Fallback xmlns="">
          <p:sp>
            <p:nvSpPr>
              <p:cNvPr id="3" name="Content Placeholder 2">
                <a:extLst>
                  <a:ext uri="{FF2B5EF4-FFF2-40B4-BE49-F238E27FC236}">
                    <a16:creationId xmlns:a16="http://schemas.microsoft.com/office/drawing/2014/main" id="{17F84F3E-66B9-4B50-9FA6-46E943E65053}"/>
                  </a:ext>
                </a:extLst>
              </p:cNvPr>
              <p:cNvSpPr>
                <a:spLocks noGrp="1" noRot="1" noChangeAspect="1" noMove="1" noResize="1" noEditPoints="1" noAdjustHandles="1" noChangeArrowheads="1" noChangeShapeType="1" noTextEdit="1"/>
              </p:cNvSpPr>
              <p:nvPr>
                <p:ph idx="1"/>
              </p:nvPr>
            </p:nvSpPr>
            <p:spPr>
              <a:xfrm>
                <a:off x="478369" y="1213308"/>
                <a:ext cx="11473384" cy="5040226"/>
              </a:xfrm>
              <a:blipFill>
                <a:blip r:embed="rId2"/>
                <a:stretch>
                  <a:fillRect l="-1859" t="-2539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016B0E0-6E80-44B7-A1DA-C7245D566739}"/>
              </a:ext>
            </a:extLst>
          </p:cNvPr>
          <p:cNvSpPr>
            <a:spLocks noGrp="1"/>
          </p:cNvSpPr>
          <p:nvPr>
            <p:ph type="sldNum" sz="quarter" idx="12"/>
          </p:nvPr>
        </p:nvSpPr>
        <p:spPr/>
        <p:txBody>
          <a:bodyPr/>
          <a:lstStyle/>
          <a:p>
            <a:fld id="{81561042-0DC2-4A04-AA50-F6D44EB20EBA}" type="slidenum">
              <a:rPr lang="en-US" smtClean="0"/>
              <a:t>17</a:t>
            </a:fld>
            <a:endParaRPr lang="en-US"/>
          </a:p>
        </p:txBody>
      </p:sp>
    </p:spTree>
    <p:extLst>
      <p:ext uri="{BB962C8B-B14F-4D97-AF65-F5344CB8AC3E}">
        <p14:creationId xmlns:p14="http://schemas.microsoft.com/office/powerpoint/2010/main" val="2830660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7A2725-A409-49AC-BB1A-C49AD91532DB}"/>
              </a:ext>
            </a:extLst>
          </p:cNvPr>
          <p:cNvSpPr>
            <a:spLocks noGrp="1"/>
          </p:cNvSpPr>
          <p:nvPr>
            <p:ph type="ctrTitle"/>
          </p:nvPr>
        </p:nvSpPr>
        <p:spPr>
          <a:xfrm>
            <a:off x="478368" y="4656578"/>
            <a:ext cx="11228913" cy="1001364"/>
          </a:xfrm>
          <a:noFill/>
        </p:spPr>
        <p:txBody>
          <a:bodyPr/>
          <a:lstStyle/>
          <a:p>
            <a:r>
              <a:rPr lang="en-US" dirty="0"/>
              <a:t>Quick Math background based on Message Passing</a:t>
            </a:r>
          </a:p>
        </p:txBody>
      </p:sp>
      <p:sp>
        <p:nvSpPr>
          <p:cNvPr id="4" name="Slide Number Placeholder 3">
            <a:extLst>
              <a:ext uri="{FF2B5EF4-FFF2-40B4-BE49-F238E27FC236}">
                <a16:creationId xmlns:a16="http://schemas.microsoft.com/office/drawing/2014/main" id="{0CD412A8-D07E-4314-9F72-B4771077F1BD}"/>
              </a:ext>
            </a:extLst>
          </p:cNvPr>
          <p:cNvSpPr>
            <a:spLocks noGrp="1"/>
          </p:cNvSpPr>
          <p:nvPr>
            <p:ph type="sldNum" sz="quarter" idx="4294967295"/>
          </p:nvPr>
        </p:nvSpPr>
        <p:spPr>
          <a:xfrm>
            <a:off x="11420475" y="6486525"/>
            <a:ext cx="771525" cy="260350"/>
          </a:xfrm>
        </p:spPr>
        <p:txBody>
          <a:bodyPr/>
          <a:lstStyle/>
          <a:p>
            <a:fld id="{81561042-0DC2-4A04-AA50-F6D44EB20EBA}" type="slidenum">
              <a:rPr lang="en-US" smtClean="0"/>
              <a:t>18</a:t>
            </a:fld>
            <a:endParaRPr lang="en-US"/>
          </a:p>
        </p:txBody>
      </p:sp>
    </p:spTree>
    <p:extLst>
      <p:ext uri="{BB962C8B-B14F-4D97-AF65-F5344CB8AC3E}">
        <p14:creationId xmlns:p14="http://schemas.microsoft.com/office/powerpoint/2010/main" val="936915233"/>
      </p:ext>
    </p:extLst>
  </p:cSld>
  <p:clrMapOvr>
    <a:masterClrMapping/>
  </p:clrMapOvr>
  <p:transition spd="slow">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9E14F-9C66-49C9-A2F2-BB59CAC790A6}"/>
              </a:ext>
            </a:extLst>
          </p:cNvPr>
          <p:cNvSpPr>
            <a:spLocks noGrp="1"/>
          </p:cNvSpPr>
          <p:nvPr>
            <p:ph type="title"/>
          </p:nvPr>
        </p:nvSpPr>
        <p:spPr/>
        <p:txBody>
          <a:bodyPr/>
          <a:lstStyle/>
          <a:p>
            <a:r>
              <a:rPr lang="en-US" dirty="0"/>
              <a:t>Sum Operation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D18599-AF26-4CFC-AB29-71FE1936A909}"/>
                  </a:ext>
                </a:extLst>
              </p:cNvPr>
              <p:cNvSpPr>
                <a:spLocks noGrp="1"/>
              </p:cNvSpPr>
              <p:nvPr>
                <p:ph idx="1"/>
              </p:nvPr>
            </p:nvSpPr>
            <p:spPr>
              <a:xfrm>
                <a:off x="359308" y="1010127"/>
                <a:ext cx="11473384" cy="3438377"/>
              </a:xfrm>
            </p:spPr>
            <p:txBody>
              <a:bodyPr/>
              <a:lstStyle/>
              <a:p>
                <a:r>
                  <a:rPr lang="en-US" b="1" dirty="0"/>
                  <a:t>  </a:t>
                </a:r>
              </a:p>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rPr>
                        <m:t>a</m:t>
                      </m:r>
                      <m:r>
                        <a:rPr lang="en-US" i="1" dirty="0" smtClean="0">
                          <a:latin typeface="Cambria Math" panose="02040503050406030204" pitchFamily="18" charset="0"/>
                        </a:rPr>
                        <m:t>𝑔𝑔𝑟𝑒𝑔𝑎𝑡𝑒</m:t>
                      </m:r>
                      <m:sSub>
                        <m:sSubPr>
                          <m:ctrlPr>
                            <a:rPr lang="en-US" i="1" dirty="0" smtClean="0">
                              <a:latin typeface="Cambria Math" panose="02040503050406030204" pitchFamily="18" charset="0"/>
                            </a:rPr>
                          </m:ctrlPr>
                        </m:sSubPr>
                        <m:e>
                          <m:d>
                            <m:dPr>
                              <m:ctrlPr>
                                <a:rPr lang="en-US" i="1" dirty="0" smtClean="0">
                                  <a:latin typeface="Cambria Math" panose="02040503050406030204" pitchFamily="18" charset="0"/>
                                </a:rPr>
                              </m:ctrlPr>
                            </m:dPr>
                            <m:e>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𝐴</m:t>
                                  </m:r>
                                </m:e>
                                <m:sub>
                                  <m:r>
                                    <a:rPr lang="en-US" i="1" dirty="0" err="1" smtClean="0">
                                      <a:latin typeface="Cambria Math" panose="02040503050406030204" pitchFamily="18" charset="0"/>
                                    </a:rPr>
                                    <m:t>𝑖</m:t>
                                  </m:r>
                                </m:sub>
                              </m:sSub>
                              <m:r>
                                <a:rPr lang="en-US" i="1" dirty="0" err="1" smtClean="0">
                                  <a:latin typeface="Cambria Math" panose="02040503050406030204" pitchFamily="18" charset="0"/>
                                </a:rPr>
                                <m:t>,</m:t>
                              </m:r>
                              <m:r>
                                <a:rPr lang="en-US" i="1" dirty="0" err="1" smtClean="0">
                                  <a:latin typeface="Cambria Math" panose="02040503050406030204" pitchFamily="18" charset="0"/>
                                </a:rPr>
                                <m:t>𝑋</m:t>
                              </m:r>
                            </m:e>
                          </m:d>
                        </m:e>
                        <m:sub>
                          <m:r>
                            <a:rPr lang="en-US" i="1" dirty="0" err="1" smtClean="0">
                              <a:latin typeface="Cambria Math" panose="02040503050406030204" pitchFamily="18" charset="0"/>
                            </a:rPr>
                            <m:t>𝑖</m:t>
                          </m:r>
                        </m:sub>
                      </m:sSub>
                      <m:r>
                        <a:rPr lang="en-US" i="1" dirty="0" smtClean="0">
                          <a:latin typeface="Cambria Math" panose="02040503050406030204" pitchFamily="18" charset="0"/>
                        </a:rPr>
                        <m:t>=</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𝐴</m:t>
                          </m:r>
                        </m:e>
                        <m:sub>
                          <m:r>
                            <a:rPr lang="en-US" i="1" dirty="0" err="1" smtClean="0">
                              <a:latin typeface="Cambria Math" panose="02040503050406030204" pitchFamily="18" charset="0"/>
                            </a:rPr>
                            <m:t>𝑖</m:t>
                          </m:r>
                        </m:sub>
                      </m:sSub>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nary>
                        <m:naryPr>
                          <m:chr m:val="∑"/>
                          <m:supHide m:val="on"/>
                          <m:ctrlPr>
                            <a:rPr lang="en-US" b="0" i="1" dirty="0" smtClean="0">
                              <a:latin typeface="Cambria Math" panose="02040503050406030204" pitchFamily="18" charset="0"/>
                            </a:rPr>
                          </m:ctrlPr>
                        </m:naryPr>
                        <m:sub>
                          <m:r>
                            <m:rPr>
                              <m:brk m:alnAt="7"/>
                            </m:rPr>
                            <a:rPr lang="en-US" b="0" i="1" dirty="0" smtClean="0">
                              <a:latin typeface="Cambria Math" panose="02040503050406030204" pitchFamily="18" charset="0"/>
                            </a:rPr>
                            <m:t>𝑗</m:t>
                          </m:r>
                          <m:r>
                            <a:rPr lang="en-US" b="0" i="1" dirty="0" smtClean="0">
                              <a:latin typeface="Cambria Math" panose="02040503050406030204" pitchFamily="18" charset="0"/>
                            </a:rPr>
                            <m:t>∈</m:t>
                          </m:r>
                          <m:r>
                            <a:rPr lang="en-US" b="0" i="1" dirty="0" smtClean="0">
                              <a:latin typeface="Cambria Math" panose="02040503050406030204" pitchFamily="18" charset="0"/>
                            </a:rPr>
                            <m:t>𝑁</m:t>
                          </m:r>
                        </m:sub>
                        <m:sup/>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𝑗</m:t>
                              </m:r>
                            </m:sub>
                          </m:sSub>
                        </m:e>
                      </m:nary>
                    </m:oMath>
                  </m:oMathPara>
                </a14:m>
                <a:endParaRPr lang="en-US" dirty="0"/>
              </a:p>
              <a:p>
                <a:r>
                  <a:rPr lang="en-US" dirty="0"/>
                  <a:t>This allow to compute the aggregate feature representation of the </a:t>
                </a:r>
                <a:r>
                  <a:rPr lang="en-US" i="1" dirty="0" err="1"/>
                  <a:t>ith</a:t>
                </a:r>
                <a:r>
                  <a:rPr lang="en-US" dirty="0"/>
                  <a:t> node as vector-matrix product. Computationally, this weighted sum is obtained by using the Adjacency matrix to adjust or weight the features of a node by its he connectivity (edges or neighbors).</a:t>
                </a:r>
              </a:p>
              <a:p>
                <a:endParaRPr lang="en-US" dirty="0"/>
              </a:p>
              <a:p>
                <a:r>
                  <a:rPr lang="en-US" dirty="0"/>
                  <a:t>The contribution of the </a:t>
                </a:r>
                <a:r>
                  <a:rPr lang="en-US" i="1" dirty="0" err="1"/>
                  <a:t>jth</a:t>
                </a:r>
                <a:r>
                  <a:rPr lang="en-US" dirty="0"/>
                  <a:t> node in the feature aggregation depends on value of the </a:t>
                </a:r>
                <a:r>
                  <a:rPr lang="en-US" i="1" dirty="0" err="1"/>
                  <a:t>jth</a:t>
                </a:r>
                <a:r>
                  <a:rPr lang="en-US" dirty="0"/>
                  <a:t> column of the </a:t>
                </a:r>
                <a:r>
                  <a:rPr lang="en-US" i="1" dirty="0" err="1"/>
                  <a:t>ith</a:t>
                </a:r>
                <a:r>
                  <a:rPr lang="en-US" dirty="0"/>
                  <a:t> row of A. Because A is the adjacency matrix, if this value is 1, then the </a:t>
                </a:r>
                <a:r>
                  <a:rPr lang="en-US" i="1" dirty="0" err="1"/>
                  <a:t>jth</a:t>
                </a:r>
                <a:r>
                  <a:rPr lang="en-US" dirty="0"/>
                  <a:t> node is a neighbor of the </a:t>
                </a:r>
                <a:r>
                  <a:rPr lang="en-US" i="1" dirty="0" err="1"/>
                  <a:t>ith</a:t>
                </a:r>
                <a:r>
                  <a:rPr lang="en-US" dirty="0"/>
                  <a:t> node.</a:t>
                </a:r>
                <a:endParaRPr lang="en-US" b="1" dirty="0"/>
              </a:p>
            </p:txBody>
          </p:sp>
        </mc:Choice>
        <mc:Fallback xmlns="">
          <p:sp>
            <p:nvSpPr>
              <p:cNvPr id="3" name="Content Placeholder 2">
                <a:extLst>
                  <a:ext uri="{FF2B5EF4-FFF2-40B4-BE49-F238E27FC236}">
                    <a16:creationId xmlns:a16="http://schemas.microsoft.com/office/drawing/2014/main" id="{01D18599-AF26-4CFC-AB29-71FE1936A909}"/>
                  </a:ext>
                </a:extLst>
              </p:cNvPr>
              <p:cNvSpPr>
                <a:spLocks noGrp="1" noRot="1" noChangeAspect="1" noMove="1" noResize="1" noEditPoints="1" noAdjustHandles="1" noChangeArrowheads="1" noChangeShapeType="1" noTextEdit="1"/>
              </p:cNvSpPr>
              <p:nvPr>
                <p:ph idx="1"/>
              </p:nvPr>
            </p:nvSpPr>
            <p:spPr>
              <a:xfrm>
                <a:off x="359308" y="1010127"/>
                <a:ext cx="11473384" cy="3438377"/>
              </a:xfrm>
              <a:blipFill>
                <a:blip r:embed="rId3"/>
                <a:stretch>
                  <a:fillRect l="-1275" t="-27128" r="-1010" b="-336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526067D-6F9B-4F41-80FC-098965204EE8}"/>
              </a:ext>
            </a:extLst>
          </p:cNvPr>
          <p:cNvSpPr>
            <a:spLocks noGrp="1"/>
          </p:cNvSpPr>
          <p:nvPr>
            <p:ph type="sldNum" sz="quarter" idx="12"/>
          </p:nvPr>
        </p:nvSpPr>
        <p:spPr/>
        <p:txBody>
          <a:bodyPr/>
          <a:lstStyle/>
          <a:p>
            <a:fld id="{81561042-0DC2-4A04-AA50-F6D44EB20EBA}" type="slidenum">
              <a:rPr lang="en-US" smtClean="0"/>
              <a:t>19</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8CA894-DFBF-4FC4-9608-AF4D8DFB9984}"/>
                  </a:ext>
                </a:extLst>
              </p:cNvPr>
              <p:cNvSpPr txBox="1"/>
              <p:nvPr/>
            </p:nvSpPr>
            <p:spPr bwMode="gray">
              <a:xfrm>
                <a:off x="129540" y="4907281"/>
                <a:ext cx="4732020" cy="937260"/>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rPr>
                          </m:ctrlPr>
                        </m:dPr>
                        <m:e>
                          <m:m>
                            <m:mPr>
                              <m:mcs>
                                <m:mc>
                                  <m:mcPr>
                                    <m:count m:val="3"/>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0</m:t>
                                </m:r>
                              </m:e>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
                        </m:e>
                      </m:d>
                      <m:d>
                        <m:dPr>
                          <m:begChr m:val="["/>
                          <m:endChr m:val="]"/>
                          <m:ctrlPr>
                            <a:rPr lang="en-US" sz="1600" b="0" i="1" smtClean="0">
                              <a:latin typeface="Cambria Math" panose="02040503050406030204" pitchFamily="18" charset="0"/>
                            </a:rPr>
                          </m:ctrlPr>
                        </m:dPr>
                        <m:e>
                          <m:eqArr>
                            <m:eqArrPr>
                              <m:ctrlPr>
                                <a:rPr lang="en-US" sz="1600" b="0" i="1" smtClean="0">
                                  <a:solidFill>
                                    <a:srgbClr val="C00000"/>
                                  </a:solidFill>
                                  <a:latin typeface="Cambria Math" panose="02040503050406030204" pitchFamily="18" charset="0"/>
                                </a:rPr>
                              </m:ctrlPr>
                            </m:eqArrPr>
                            <m:e>
                              <m:r>
                                <a:rPr lang="en-US" sz="1600" b="0" i="1" smtClean="0">
                                  <a:solidFill>
                                    <a:srgbClr val="C00000"/>
                                  </a:solidFill>
                                  <a:latin typeface="Cambria Math" panose="02040503050406030204" pitchFamily="18" charset="0"/>
                                </a:rPr>
                                <m:t>3</m:t>
                              </m:r>
                            </m:e>
                            <m:e>
                              <m:r>
                                <a:rPr lang="en-US" sz="1600" b="0" i="1" smtClean="0">
                                  <a:solidFill>
                                    <a:srgbClr val="C00000"/>
                                  </a:solidFill>
                                  <a:latin typeface="Cambria Math" panose="02040503050406030204" pitchFamily="18" charset="0"/>
                                </a:rPr>
                                <m:t>1</m:t>
                              </m:r>
                            </m:e>
                            <m:e>
                              <m:r>
                                <a:rPr lang="en-US" sz="1600" b="0" i="1" smtClean="0">
                                  <a:solidFill>
                                    <a:srgbClr val="C00000"/>
                                  </a:solidFill>
                                  <a:latin typeface="Cambria Math" panose="02040503050406030204" pitchFamily="18" charset="0"/>
                                </a:rPr>
                                <m:t>4</m:t>
                              </m:r>
                            </m:e>
                          </m:eqArr>
                        </m:e>
                      </m:d>
                      <m:r>
                        <a:rPr lang="en-US" sz="1600" b="0" i="1" smtClean="0">
                          <a:latin typeface="Cambria Math" panose="02040503050406030204" pitchFamily="18" charset="0"/>
                        </a:rPr>
                        <m:t>=</m:t>
                      </m:r>
                      <m:d>
                        <m:dPr>
                          <m:begChr m:val="["/>
                          <m:endChr m:val="]"/>
                          <m:ctrlPr>
                            <a:rPr lang="en-US" sz="1600" i="1" smtClean="0">
                              <a:latin typeface="Cambria Math" panose="02040503050406030204" pitchFamily="18" charset="0"/>
                            </a:rPr>
                          </m:ctrlPr>
                        </m:dPr>
                        <m:e>
                          <m:eqArr>
                            <m:eqArrPr>
                              <m:ctrlPr>
                                <a:rPr lang="en-US" sz="1600" i="1">
                                  <a:latin typeface="Cambria Math" panose="02040503050406030204" pitchFamily="18" charset="0"/>
                                </a:rPr>
                              </m:ctrlPr>
                            </m:eqArrPr>
                            <m:e>
                              <m:d>
                                <m:dPr>
                                  <m:ctrlPr>
                                    <a:rPr lang="en-US" sz="1600" i="1">
                                      <a:latin typeface="Cambria Math" panose="02040503050406030204" pitchFamily="18" charset="0"/>
                                    </a:rPr>
                                  </m:ctrlPr>
                                </m:dPr>
                                <m:e>
                                  <m:r>
                                    <m:rPr>
                                      <m:brk m:alnAt="7"/>
                                    </m:rPr>
                                    <a:rPr lang="en-US" sz="1600" i="1">
                                      <a:latin typeface="Cambria Math" panose="02040503050406030204" pitchFamily="18" charset="0"/>
                                    </a:rPr>
                                    <m:t>0</m:t>
                                  </m:r>
                                </m:e>
                              </m:d>
                              <m:d>
                                <m:dPr>
                                  <m:ctrlPr>
                                    <a:rPr lang="en-US" sz="1600" i="1">
                                      <a:solidFill>
                                        <a:srgbClr val="C00000"/>
                                      </a:solidFill>
                                      <a:latin typeface="Cambria Math" panose="02040503050406030204" pitchFamily="18" charset="0"/>
                                    </a:rPr>
                                  </m:ctrlPr>
                                </m:dPr>
                                <m:e>
                                  <m:r>
                                    <m:rPr>
                                      <m:brk m:alnAt="7"/>
                                    </m:rPr>
                                    <a:rPr lang="en-US" sz="1600" i="1">
                                      <a:solidFill>
                                        <a:srgbClr val="C00000"/>
                                      </a:solidFill>
                                      <a:latin typeface="Cambria Math" panose="02040503050406030204" pitchFamily="18" charset="0"/>
                                    </a:rPr>
                                    <m:t>3</m:t>
                                  </m:r>
                                </m:e>
                              </m:d>
                              <m:r>
                                <m:rPr>
                                  <m:brk m:alnAt="7"/>
                                </m:rPr>
                                <a:rPr lang="en-US" sz="1600" i="1">
                                  <a:solidFill>
                                    <a:srgbClr val="C00000"/>
                                  </a:solidFill>
                                  <a:latin typeface="Cambria Math" panose="02040503050406030204" pitchFamily="18" charset="0"/>
                                </a:rPr>
                                <m:t>+</m:t>
                              </m:r>
                              <m:d>
                                <m:dPr>
                                  <m:ctrlPr>
                                    <a:rPr lang="en-US" sz="1600" b="1" i="1">
                                      <a:latin typeface="Cambria Math" panose="02040503050406030204" pitchFamily="18" charset="0"/>
                                    </a:rPr>
                                  </m:ctrlPr>
                                </m:dPr>
                                <m:e>
                                  <m:r>
                                    <a:rPr lang="en-US" sz="1600" b="1" i="1">
                                      <a:latin typeface="Cambria Math" panose="02040503050406030204" pitchFamily="18" charset="0"/>
                                    </a:rPr>
                                    <m:t>𝟏</m:t>
                                  </m:r>
                                </m:e>
                              </m:d>
                              <m:d>
                                <m:dPr>
                                  <m:ctrlPr>
                                    <a:rPr lang="en-US" sz="1600" b="1" i="1">
                                      <a:solidFill>
                                        <a:srgbClr val="C00000"/>
                                      </a:solidFill>
                                      <a:latin typeface="Cambria Math" panose="02040503050406030204" pitchFamily="18" charset="0"/>
                                    </a:rPr>
                                  </m:ctrlPr>
                                </m:dPr>
                                <m:e>
                                  <m:r>
                                    <a:rPr lang="en-US" sz="1600" b="1" i="1">
                                      <a:solidFill>
                                        <a:srgbClr val="C00000"/>
                                      </a:solidFill>
                                      <a:latin typeface="Cambria Math" panose="02040503050406030204" pitchFamily="18" charset="0"/>
                                    </a:rPr>
                                    <m:t>𝟏</m:t>
                                  </m:r>
                                </m:e>
                              </m:d>
                              <m:r>
                                <a:rPr lang="en-US" sz="1600" b="1" i="1">
                                  <a:solidFill>
                                    <a:srgbClr val="C00000"/>
                                  </a:solidFill>
                                  <a:latin typeface="Cambria Math" panose="02040503050406030204" pitchFamily="18" charset="0"/>
                                </a:rPr>
                                <m:t>+</m:t>
                              </m:r>
                              <m:r>
                                <a:rPr lang="en-US" sz="1600" i="1">
                                  <a:latin typeface="Cambria Math" panose="02040503050406030204" pitchFamily="18" charset="0"/>
                                </a:rPr>
                                <m:t>(0)</m:t>
                              </m:r>
                              <m:r>
                                <a:rPr lang="en-US" sz="1600" i="1">
                                  <a:solidFill>
                                    <a:srgbClr val="C00000"/>
                                  </a:solidFill>
                                  <a:latin typeface="Cambria Math" panose="02040503050406030204" pitchFamily="18" charset="0"/>
                                </a:rPr>
                                <m:t>(4)</m:t>
                              </m:r>
                            </m:e>
                            <m:e>
                              <m:d>
                                <m:dPr>
                                  <m:ctrlPr>
                                    <a:rPr lang="en-US" sz="1600" i="1">
                                      <a:latin typeface="Cambria Math" panose="02040503050406030204" pitchFamily="18" charset="0"/>
                                    </a:rPr>
                                  </m:ctrlPr>
                                </m:dPr>
                                <m:e>
                                  <m:r>
                                    <a:rPr lang="en-US" sz="1600" i="1">
                                      <a:latin typeface="Cambria Math" panose="02040503050406030204" pitchFamily="18" charset="0"/>
                                    </a:rPr>
                                    <m:t>1</m:t>
                                  </m:r>
                                </m:e>
                              </m:d>
                              <m:d>
                                <m:dPr>
                                  <m:ctrlPr>
                                    <a:rPr lang="en-US" sz="1600" i="1">
                                      <a:solidFill>
                                        <a:srgbClr val="C00000"/>
                                      </a:solidFill>
                                      <a:latin typeface="Cambria Math" panose="02040503050406030204" pitchFamily="18" charset="0"/>
                                    </a:rPr>
                                  </m:ctrlPr>
                                </m:dPr>
                                <m:e>
                                  <m:r>
                                    <a:rPr lang="en-US" sz="1600" i="1">
                                      <a:solidFill>
                                        <a:srgbClr val="C00000"/>
                                      </a:solidFill>
                                      <a:latin typeface="Cambria Math" panose="02040503050406030204" pitchFamily="18" charset="0"/>
                                    </a:rPr>
                                    <m:t>3</m:t>
                                  </m:r>
                                </m:e>
                              </m:d>
                              <m:r>
                                <a:rPr lang="en-US" sz="1600" i="1">
                                  <a:solidFill>
                                    <a:srgbClr val="C00000"/>
                                  </a:solidFill>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0</m:t>
                                  </m:r>
                                </m:e>
                              </m:d>
                              <m:d>
                                <m:dPr>
                                  <m:ctrlPr>
                                    <a:rPr lang="en-US" sz="1600" i="1">
                                      <a:solidFill>
                                        <a:srgbClr val="C00000"/>
                                      </a:solidFill>
                                      <a:latin typeface="Cambria Math" panose="02040503050406030204" pitchFamily="18" charset="0"/>
                                    </a:rPr>
                                  </m:ctrlPr>
                                </m:dPr>
                                <m:e>
                                  <m:r>
                                    <a:rPr lang="en-US" sz="1600" i="1">
                                      <a:solidFill>
                                        <a:srgbClr val="C00000"/>
                                      </a:solidFill>
                                      <a:latin typeface="Cambria Math" panose="02040503050406030204" pitchFamily="18" charset="0"/>
                                    </a:rPr>
                                    <m:t>1</m:t>
                                  </m:r>
                                </m:e>
                              </m:d>
                              <m:r>
                                <a:rPr lang="en-US" sz="1600" i="1">
                                  <a:solidFill>
                                    <a:srgbClr val="C00000"/>
                                  </a:solidFill>
                                  <a:latin typeface="Cambria Math" panose="02040503050406030204" pitchFamily="18" charset="0"/>
                                </a:rPr>
                                <m:t>+</m:t>
                              </m:r>
                              <m:r>
                                <a:rPr lang="en-US" sz="1600" b="1" i="1">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m:t>
                              </m:r>
                              <m:r>
                                <a:rPr lang="en-US" sz="1600" b="1" i="1">
                                  <a:solidFill>
                                    <a:srgbClr val="C00000"/>
                                  </a:solidFill>
                                  <a:latin typeface="Cambria Math" panose="02040503050406030204" pitchFamily="18" charset="0"/>
                                </a:rPr>
                                <m:t>𝟒</m:t>
                              </m:r>
                              <m:r>
                                <a:rPr lang="en-US" sz="1600" b="1" i="1">
                                  <a:solidFill>
                                    <a:srgbClr val="C00000"/>
                                  </a:solidFill>
                                  <a:latin typeface="Cambria Math" panose="02040503050406030204" pitchFamily="18" charset="0"/>
                                </a:rPr>
                                <m:t>)</m:t>
                              </m:r>
                            </m:e>
                            <m:e>
                              <m:d>
                                <m:dPr>
                                  <m:ctrlPr>
                                    <a:rPr lang="en-US" sz="1600" i="1">
                                      <a:latin typeface="Cambria Math" panose="02040503050406030204" pitchFamily="18" charset="0"/>
                                    </a:rPr>
                                  </m:ctrlPr>
                                </m:dPr>
                                <m:e>
                                  <m:r>
                                    <a:rPr lang="en-US" sz="1600" i="1">
                                      <a:latin typeface="Cambria Math" panose="02040503050406030204" pitchFamily="18" charset="0"/>
                                    </a:rPr>
                                    <m:t>0</m:t>
                                  </m:r>
                                </m:e>
                              </m:d>
                              <m:d>
                                <m:dPr>
                                  <m:ctrlPr>
                                    <a:rPr lang="en-US" sz="1600" i="1">
                                      <a:solidFill>
                                        <a:srgbClr val="C00000"/>
                                      </a:solidFill>
                                      <a:latin typeface="Cambria Math" panose="02040503050406030204" pitchFamily="18" charset="0"/>
                                    </a:rPr>
                                  </m:ctrlPr>
                                </m:dPr>
                                <m:e>
                                  <m:r>
                                    <a:rPr lang="en-US" sz="1600" i="1">
                                      <a:solidFill>
                                        <a:srgbClr val="C00000"/>
                                      </a:solidFill>
                                      <a:latin typeface="Cambria Math" panose="02040503050406030204" pitchFamily="18" charset="0"/>
                                    </a:rPr>
                                    <m:t>3</m:t>
                                  </m:r>
                                </m:e>
                              </m:d>
                              <m:r>
                                <a:rPr lang="en-US" sz="1600" i="1">
                                  <a:solidFill>
                                    <a:srgbClr val="C00000"/>
                                  </a:solidFill>
                                  <a:latin typeface="Cambria Math" panose="02040503050406030204" pitchFamily="18" charset="0"/>
                                </a:rPr>
                                <m:t>+</m:t>
                              </m:r>
                              <m:d>
                                <m:dPr>
                                  <m:ctrlPr>
                                    <a:rPr lang="en-US" sz="1600" b="1" i="1">
                                      <a:latin typeface="Cambria Math" panose="02040503050406030204" pitchFamily="18" charset="0"/>
                                    </a:rPr>
                                  </m:ctrlPr>
                                </m:dPr>
                                <m:e>
                                  <m:r>
                                    <a:rPr lang="en-US" sz="1600" b="1" i="1">
                                      <a:latin typeface="Cambria Math" panose="02040503050406030204" pitchFamily="18" charset="0"/>
                                    </a:rPr>
                                    <m:t>𝟏</m:t>
                                  </m:r>
                                </m:e>
                              </m:d>
                              <m:d>
                                <m:dPr>
                                  <m:ctrlPr>
                                    <a:rPr lang="en-US" sz="1600" b="1" i="1">
                                      <a:solidFill>
                                        <a:srgbClr val="C00000"/>
                                      </a:solidFill>
                                      <a:latin typeface="Cambria Math" panose="02040503050406030204" pitchFamily="18" charset="0"/>
                                    </a:rPr>
                                  </m:ctrlPr>
                                </m:dPr>
                                <m:e>
                                  <m:r>
                                    <a:rPr lang="en-US" sz="1600" b="1" i="1">
                                      <a:solidFill>
                                        <a:srgbClr val="C00000"/>
                                      </a:solidFill>
                                      <a:latin typeface="Cambria Math" panose="02040503050406030204" pitchFamily="18" charset="0"/>
                                    </a:rPr>
                                    <m:t>𝟏</m:t>
                                  </m:r>
                                </m:e>
                              </m:d>
                              <m:r>
                                <a:rPr lang="en-US" sz="1600" i="1">
                                  <a:solidFill>
                                    <a:srgbClr val="C00000"/>
                                  </a:solidFill>
                                  <a:latin typeface="Cambria Math" panose="02040503050406030204" pitchFamily="18" charset="0"/>
                                </a:rPr>
                                <m:t>+</m:t>
                              </m:r>
                              <m:r>
                                <a:rPr lang="en-US" sz="1600" i="1">
                                  <a:latin typeface="Cambria Math" panose="02040503050406030204" pitchFamily="18" charset="0"/>
                                </a:rPr>
                                <m:t>(0)</m:t>
                              </m:r>
                              <m:r>
                                <a:rPr lang="en-US" sz="1600" i="1">
                                  <a:solidFill>
                                    <a:srgbClr val="C00000"/>
                                  </a:solidFill>
                                  <a:latin typeface="Cambria Math" panose="02040503050406030204" pitchFamily="18" charset="0"/>
                                </a:rPr>
                                <m:t>(4)</m:t>
                              </m:r>
                            </m:e>
                          </m:eqArr>
                        </m:e>
                      </m:d>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1</m:t>
                              </m:r>
                            </m:e>
                            <m:e>
                              <m:r>
                                <a:rPr lang="en-US" sz="1600" b="0" i="1" smtClean="0">
                                  <a:latin typeface="Cambria Math" panose="02040503050406030204" pitchFamily="18" charset="0"/>
                                </a:rPr>
                                <m:t>7</m:t>
                              </m:r>
                            </m:e>
                            <m:e>
                              <m:r>
                                <a:rPr lang="en-US" sz="1600" b="0" i="1" smtClean="0">
                                  <a:latin typeface="Cambria Math" panose="02040503050406030204" pitchFamily="18" charset="0"/>
                                </a:rPr>
                                <m:t>1</m:t>
                              </m:r>
                            </m:e>
                          </m:eqArr>
                        </m:e>
                      </m:d>
                    </m:oMath>
                  </m:oMathPara>
                </a14:m>
                <a:endParaRPr lang="en-US" sz="1600" dirty="0">
                  <a:latin typeface="+mj-lt"/>
                </a:endParaRPr>
              </a:p>
            </p:txBody>
          </p:sp>
        </mc:Choice>
        <mc:Fallback xmlns="">
          <p:sp>
            <p:nvSpPr>
              <p:cNvPr id="7" name="TextBox 6">
                <a:extLst>
                  <a:ext uri="{FF2B5EF4-FFF2-40B4-BE49-F238E27FC236}">
                    <a16:creationId xmlns:a16="http://schemas.microsoft.com/office/drawing/2014/main" id="{038CA894-DFBF-4FC4-9608-AF4D8DFB9984}"/>
                  </a:ext>
                </a:extLst>
              </p:cNvPr>
              <p:cNvSpPr txBox="1">
                <a:spLocks noRot="1" noChangeAspect="1" noMove="1" noResize="1" noEditPoints="1" noAdjustHandles="1" noChangeArrowheads="1" noChangeShapeType="1" noTextEdit="1"/>
              </p:cNvSpPr>
              <p:nvPr/>
            </p:nvSpPr>
            <p:spPr bwMode="gray">
              <a:xfrm>
                <a:off x="129540" y="4907281"/>
                <a:ext cx="4732020" cy="937260"/>
              </a:xfrm>
              <a:prstGeom prst="rect">
                <a:avLst/>
              </a:prstGeom>
              <a:blipFill>
                <a:blip r:embed="rId4"/>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1E89C6D6-A4A4-400A-BF91-5E275210F76C}"/>
              </a:ext>
            </a:extLst>
          </p:cNvPr>
          <p:cNvSpPr/>
          <p:nvPr/>
        </p:nvSpPr>
        <p:spPr bwMode="gray">
          <a:xfrm>
            <a:off x="6568440" y="4659769"/>
            <a:ext cx="274320" cy="247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1</a:t>
            </a:r>
          </a:p>
        </p:txBody>
      </p:sp>
      <p:sp>
        <p:nvSpPr>
          <p:cNvPr id="9" name="Oval 8">
            <a:extLst>
              <a:ext uri="{FF2B5EF4-FFF2-40B4-BE49-F238E27FC236}">
                <a16:creationId xmlns:a16="http://schemas.microsoft.com/office/drawing/2014/main" id="{2674E016-8202-457D-A0F8-E6A325603A07}"/>
              </a:ext>
            </a:extLst>
          </p:cNvPr>
          <p:cNvSpPr/>
          <p:nvPr/>
        </p:nvSpPr>
        <p:spPr bwMode="gray">
          <a:xfrm>
            <a:off x="6583680" y="5344654"/>
            <a:ext cx="274320" cy="247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2</a:t>
            </a:r>
          </a:p>
        </p:txBody>
      </p:sp>
      <p:sp>
        <p:nvSpPr>
          <p:cNvPr id="10" name="Oval 9">
            <a:extLst>
              <a:ext uri="{FF2B5EF4-FFF2-40B4-BE49-F238E27FC236}">
                <a16:creationId xmlns:a16="http://schemas.microsoft.com/office/drawing/2014/main" id="{3F073A7D-46FD-4AAA-AE24-3BEF627088DA}"/>
              </a:ext>
            </a:extLst>
          </p:cNvPr>
          <p:cNvSpPr/>
          <p:nvPr/>
        </p:nvSpPr>
        <p:spPr bwMode="gray">
          <a:xfrm>
            <a:off x="7292342" y="4907281"/>
            <a:ext cx="274320" cy="247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3</a:t>
            </a:r>
          </a:p>
        </p:txBody>
      </p:sp>
      <p:cxnSp>
        <p:nvCxnSpPr>
          <p:cNvPr id="12" name="Straight Connector 11">
            <a:extLst>
              <a:ext uri="{FF2B5EF4-FFF2-40B4-BE49-F238E27FC236}">
                <a16:creationId xmlns:a16="http://schemas.microsoft.com/office/drawing/2014/main" id="{4F99B9B5-704B-4FDD-AC37-5E47B76B6E54}"/>
              </a:ext>
            </a:extLst>
          </p:cNvPr>
          <p:cNvCxnSpPr>
            <a:cxnSpLocks/>
            <a:stCxn id="8" idx="4"/>
            <a:endCxn id="9" idx="0"/>
          </p:cNvCxnSpPr>
          <p:nvPr/>
        </p:nvCxnSpPr>
        <p:spPr bwMode="gray">
          <a:xfrm>
            <a:off x="6705600" y="4907281"/>
            <a:ext cx="15240" cy="4373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E86A24-3A15-4736-A379-2F635BEDD86D}"/>
              </a:ext>
            </a:extLst>
          </p:cNvPr>
          <p:cNvCxnSpPr>
            <a:cxnSpLocks/>
            <a:stCxn id="9" idx="7"/>
            <a:endCxn id="10" idx="3"/>
          </p:cNvCxnSpPr>
          <p:nvPr/>
        </p:nvCxnSpPr>
        <p:spPr bwMode="gray">
          <a:xfrm flipV="1">
            <a:off x="6817827" y="5118546"/>
            <a:ext cx="514688" cy="2623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E944A5E-3327-486C-95E6-1D211145CCAE}"/>
              </a:ext>
            </a:extLst>
          </p:cNvPr>
          <p:cNvSpPr txBox="1"/>
          <p:nvPr/>
        </p:nvSpPr>
        <p:spPr bwMode="gray">
          <a:xfrm>
            <a:off x="6537960" y="5636673"/>
            <a:ext cx="579120" cy="17526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(1,7)</a:t>
            </a:r>
          </a:p>
        </p:txBody>
      </p:sp>
      <p:sp>
        <p:nvSpPr>
          <p:cNvPr id="18" name="TextBox 17">
            <a:extLst>
              <a:ext uri="{FF2B5EF4-FFF2-40B4-BE49-F238E27FC236}">
                <a16:creationId xmlns:a16="http://schemas.microsoft.com/office/drawing/2014/main" id="{5ABC4CBB-A6E5-4474-8901-E8AD0DDC9C23}"/>
              </a:ext>
            </a:extLst>
          </p:cNvPr>
          <p:cNvSpPr txBox="1"/>
          <p:nvPr/>
        </p:nvSpPr>
        <p:spPr bwMode="gray">
          <a:xfrm>
            <a:off x="7292342" y="5225417"/>
            <a:ext cx="579120" cy="17526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(3,1)</a:t>
            </a:r>
          </a:p>
        </p:txBody>
      </p:sp>
      <p:sp>
        <p:nvSpPr>
          <p:cNvPr id="19" name="TextBox 18">
            <a:extLst>
              <a:ext uri="{FF2B5EF4-FFF2-40B4-BE49-F238E27FC236}">
                <a16:creationId xmlns:a16="http://schemas.microsoft.com/office/drawing/2014/main" id="{878F04D2-1F2B-4FD6-AB35-C6B4170D49C9}"/>
              </a:ext>
            </a:extLst>
          </p:cNvPr>
          <p:cNvSpPr txBox="1"/>
          <p:nvPr/>
        </p:nvSpPr>
        <p:spPr bwMode="gray">
          <a:xfrm>
            <a:off x="6141720" y="4864158"/>
            <a:ext cx="579120" cy="17526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(4,1)</a:t>
            </a:r>
          </a:p>
        </p:txBody>
      </p:sp>
      <p:sp>
        <p:nvSpPr>
          <p:cNvPr id="23" name="TextBox 22">
            <a:extLst>
              <a:ext uri="{FF2B5EF4-FFF2-40B4-BE49-F238E27FC236}">
                <a16:creationId xmlns:a16="http://schemas.microsoft.com/office/drawing/2014/main" id="{4A9FAC19-CD5B-470F-B6DA-E374FC1D7426}"/>
              </a:ext>
            </a:extLst>
          </p:cNvPr>
          <p:cNvSpPr txBox="1"/>
          <p:nvPr/>
        </p:nvSpPr>
        <p:spPr bwMode="gray">
          <a:xfrm>
            <a:off x="7115389" y="5526974"/>
            <a:ext cx="3499485" cy="307777"/>
          </a:xfrm>
          <a:prstGeom prst="rect">
            <a:avLst/>
          </a:prstGeom>
          <a:noFill/>
        </p:spPr>
        <p:txBody>
          <a:bodyPr wrap="square">
            <a:spAutoFit/>
          </a:bodyPr>
          <a:lstStyle/>
          <a:p>
            <a:pPr>
              <a:spcBef>
                <a:spcPts val="300"/>
              </a:spcBef>
              <a:spcAft>
                <a:spcPts val="300"/>
              </a:spcAft>
              <a:buClr>
                <a:schemeClr val="accent1"/>
              </a:buClr>
              <a:buSzPct val="90000"/>
            </a:pPr>
            <a:r>
              <a:rPr lang="en-US" sz="1400" dirty="0"/>
              <a:t>(node feature, aggregated feature)</a:t>
            </a:r>
          </a:p>
        </p:txBody>
      </p:sp>
      <p:sp>
        <p:nvSpPr>
          <p:cNvPr id="25" name="TextBox 24">
            <a:extLst>
              <a:ext uri="{FF2B5EF4-FFF2-40B4-BE49-F238E27FC236}">
                <a16:creationId xmlns:a16="http://schemas.microsoft.com/office/drawing/2014/main" id="{4B32C855-89B8-44BF-8B97-6F21D1332CF5}"/>
              </a:ext>
            </a:extLst>
          </p:cNvPr>
          <p:cNvSpPr txBox="1"/>
          <p:nvPr/>
        </p:nvSpPr>
        <p:spPr bwMode="gray">
          <a:xfrm>
            <a:off x="1884997" y="6067668"/>
            <a:ext cx="8422005" cy="646331"/>
          </a:xfrm>
          <a:prstGeom prst="rect">
            <a:avLst/>
          </a:prstGeom>
          <a:solidFill>
            <a:schemeClr val="accent3">
              <a:lumMod val="20000"/>
              <a:lumOff val="80000"/>
            </a:schemeClr>
          </a:solidFill>
        </p:spPr>
        <p:txBody>
          <a:bodyPr wrap="square">
            <a:spAutoFit/>
          </a:bodyPr>
          <a:lstStyle/>
          <a:p>
            <a:r>
              <a:rPr lang="en-US" dirty="0"/>
              <a:t>Hence, the contribution of each neighbor depends only on the connectivity specified in the adjacency matrix </a:t>
            </a:r>
            <a:r>
              <a:rPr lang="en-US" b="1" i="1" dirty="0"/>
              <a:t>A</a:t>
            </a:r>
            <a:endParaRPr lang="en-US" b="1" dirty="0"/>
          </a:p>
        </p:txBody>
      </p:sp>
      <p:sp>
        <p:nvSpPr>
          <p:cNvPr id="27" name="TextBox 26">
            <a:extLst>
              <a:ext uri="{FF2B5EF4-FFF2-40B4-BE49-F238E27FC236}">
                <a16:creationId xmlns:a16="http://schemas.microsoft.com/office/drawing/2014/main" id="{F333F257-862D-4C98-88CB-5A425D4C4EB0}"/>
              </a:ext>
            </a:extLst>
          </p:cNvPr>
          <p:cNvSpPr txBox="1"/>
          <p:nvPr/>
        </p:nvSpPr>
        <p:spPr bwMode="gray">
          <a:xfrm>
            <a:off x="613410" y="4642566"/>
            <a:ext cx="419314" cy="369332"/>
          </a:xfrm>
          <a:prstGeom prst="rect">
            <a:avLst/>
          </a:prstGeom>
          <a:noFill/>
        </p:spPr>
        <p:txBody>
          <a:bodyPr wrap="square">
            <a:spAutoFit/>
          </a:bodyPr>
          <a:lstStyle/>
          <a:p>
            <a:r>
              <a:rPr lang="en-US" b="1" i="1" dirty="0"/>
              <a:t>A</a:t>
            </a:r>
          </a:p>
        </p:txBody>
      </p:sp>
      <p:sp>
        <p:nvSpPr>
          <p:cNvPr id="28" name="TextBox 27">
            <a:extLst>
              <a:ext uri="{FF2B5EF4-FFF2-40B4-BE49-F238E27FC236}">
                <a16:creationId xmlns:a16="http://schemas.microsoft.com/office/drawing/2014/main" id="{935AFE51-114A-495B-940C-93931730A533}"/>
              </a:ext>
            </a:extLst>
          </p:cNvPr>
          <p:cNvSpPr txBox="1"/>
          <p:nvPr/>
        </p:nvSpPr>
        <p:spPr bwMode="gray">
          <a:xfrm>
            <a:off x="1238359" y="4625643"/>
            <a:ext cx="419314" cy="369332"/>
          </a:xfrm>
          <a:prstGeom prst="rect">
            <a:avLst/>
          </a:prstGeom>
          <a:noFill/>
        </p:spPr>
        <p:txBody>
          <a:bodyPr wrap="square">
            <a:spAutoFit/>
          </a:bodyPr>
          <a:lstStyle/>
          <a:p>
            <a:r>
              <a:rPr lang="en-US" b="1" i="1" dirty="0"/>
              <a:t>X</a:t>
            </a:r>
          </a:p>
        </p:txBody>
      </p:sp>
    </p:spTree>
    <p:extLst>
      <p:ext uri="{BB962C8B-B14F-4D97-AF65-F5344CB8AC3E}">
        <p14:creationId xmlns:p14="http://schemas.microsoft.com/office/powerpoint/2010/main" val="1819040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B387A-9B0D-46E0-8B44-4DB9E61D2743}"/>
              </a:ext>
            </a:extLst>
          </p:cNvPr>
          <p:cNvSpPr>
            <a:spLocks noGrp="1"/>
          </p:cNvSpPr>
          <p:nvPr>
            <p:ph type="title"/>
          </p:nvPr>
        </p:nvSpPr>
        <p:spPr>
          <a:xfrm>
            <a:off x="478369" y="144001"/>
            <a:ext cx="9169401" cy="555840"/>
          </a:xfrm>
        </p:spPr>
        <p:txBody>
          <a:bodyPr/>
          <a:lstStyle/>
          <a:p>
            <a:r>
              <a:rPr lang="en-US" dirty="0"/>
              <a:t>Quick recap</a:t>
            </a:r>
          </a:p>
        </p:txBody>
      </p:sp>
      <p:sp>
        <p:nvSpPr>
          <p:cNvPr id="4" name="Slide Number Placeholder 3">
            <a:extLst>
              <a:ext uri="{FF2B5EF4-FFF2-40B4-BE49-F238E27FC236}">
                <a16:creationId xmlns:a16="http://schemas.microsoft.com/office/drawing/2014/main" id="{25FE8E0B-DE42-418B-8913-D8A19537F305}"/>
              </a:ext>
            </a:extLst>
          </p:cNvPr>
          <p:cNvSpPr>
            <a:spLocks noGrp="1"/>
          </p:cNvSpPr>
          <p:nvPr>
            <p:ph type="sldNum" sz="quarter" idx="12"/>
          </p:nvPr>
        </p:nvSpPr>
        <p:spPr/>
        <p:txBody>
          <a:bodyPr/>
          <a:lstStyle/>
          <a:p>
            <a:fld id="{81561042-0DC2-4A04-AA50-F6D44EB20EBA}" type="slidenum">
              <a:rPr lang="en-US" smtClean="0"/>
              <a:t>2</a:t>
            </a:fld>
            <a:endParaRPr lang="en-US"/>
          </a:p>
        </p:txBody>
      </p:sp>
      <p:sp>
        <p:nvSpPr>
          <p:cNvPr id="19" name="TextBox 18">
            <a:extLst>
              <a:ext uri="{FF2B5EF4-FFF2-40B4-BE49-F238E27FC236}">
                <a16:creationId xmlns:a16="http://schemas.microsoft.com/office/drawing/2014/main" id="{B532401A-49B6-4950-A4BC-A253D9A84CD8}"/>
              </a:ext>
            </a:extLst>
          </p:cNvPr>
          <p:cNvSpPr txBox="1"/>
          <p:nvPr/>
        </p:nvSpPr>
        <p:spPr bwMode="gray">
          <a:xfrm>
            <a:off x="232624" y="1063679"/>
            <a:ext cx="6526316" cy="3046988"/>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sz="1600" i="0" dirty="0">
                <a:solidFill>
                  <a:srgbClr val="222222"/>
                </a:solidFill>
                <a:effectLst/>
                <a:latin typeface="+mj-lt"/>
              </a:rPr>
              <a:t>Metr</a:t>
            </a:r>
            <a:r>
              <a:rPr lang="en-US" sz="1600" dirty="0">
                <a:solidFill>
                  <a:srgbClr val="222222"/>
                </a:solidFill>
                <a:latin typeface="+mj-lt"/>
              </a:rPr>
              <a:t>ics</a:t>
            </a:r>
          </a:p>
          <a:p>
            <a:pPr marL="285750" indent="-285750">
              <a:lnSpc>
                <a:spcPct val="200000"/>
              </a:lnSpc>
              <a:buFont typeface="Arial" panose="020B0604020202020204" pitchFamily="34" charset="0"/>
              <a:buChar char="•"/>
            </a:pPr>
            <a:r>
              <a:rPr lang="en-US" sz="1600" dirty="0">
                <a:solidFill>
                  <a:srgbClr val="222222"/>
                </a:solidFill>
                <a:latin typeface="+mj-lt"/>
              </a:rPr>
              <a:t>Classification </a:t>
            </a:r>
          </a:p>
          <a:p>
            <a:pPr marL="285750" indent="-285750">
              <a:lnSpc>
                <a:spcPct val="200000"/>
              </a:lnSpc>
              <a:buFont typeface="Arial" panose="020B0604020202020204" pitchFamily="34" charset="0"/>
              <a:buChar char="•"/>
            </a:pPr>
            <a:r>
              <a:rPr lang="en-US" sz="1600" i="0" dirty="0">
                <a:solidFill>
                  <a:srgbClr val="222222"/>
                </a:solidFill>
                <a:effectLst/>
                <a:latin typeface="+mj-lt"/>
              </a:rPr>
              <a:t>Random Walk</a:t>
            </a:r>
          </a:p>
          <a:p>
            <a:pPr marL="285750" indent="-285750">
              <a:lnSpc>
                <a:spcPct val="200000"/>
              </a:lnSpc>
              <a:buFont typeface="Arial" panose="020B0604020202020204" pitchFamily="34" charset="0"/>
              <a:buChar char="•"/>
            </a:pPr>
            <a:r>
              <a:rPr lang="en-US" sz="1600" dirty="0">
                <a:solidFill>
                  <a:srgbClr val="222222"/>
                </a:solidFill>
                <a:latin typeface="+mj-lt"/>
              </a:rPr>
              <a:t>Node and Graphs Embeddings</a:t>
            </a:r>
          </a:p>
          <a:p>
            <a:pPr marL="285750" indent="-285750">
              <a:lnSpc>
                <a:spcPct val="200000"/>
              </a:lnSpc>
              <a:buFont typeface="Arial" panose="020B0604020202020204" pitchFamily="34" charset="0"/>
              <a:buChar char="•"/>
            </a:pPr>
            <a:r>
              <a:rPr lang="en-US" sz="1600" dirty="0">
                <a:solidFill>
                  <a:srgbClr val="222222"/>
                </a:solidFill>
                <a:latin typeface="+mj-lt"/>
              </a:rPr>
              <a:t>Graph Structure Learning</a:t>
            </a:r>
          </a:p>
          <a:p>
            <a:endParaRPr lang="en-US" sz="1600" b="0" i="0" dirty="0">
              <a:solidFill>
                <a:srgbClr val="222222"/>
              </a:solidFill>
              <a:effectLst/>
              <a:latin typeface="+mj-lt"/>
            </a:endParaRPr>
          </a:p>
          <a:p>
            <a:endParaRPr lang="en-US" sz="1600" b="1" dirty="0">
              <a:solidFill>
                <a:srgbClr val="222222"/>
              </a:solidFill>
              <a:latin typeface="+mj-lt"/>
            </a:endParaRPr>
          </a:p>
        </p:txBody>
      </p:sp>
      <p:sp>
        <p:nvSpPr>
          <p:cNvPr id="14" name="TextBox 13">
            <a:extLst>
              <a:ext uri="{FF2B5EF4-FFF2-40B4-BE49-F238E27FC236}">
                <a16:creationId xmlns:a16="http://schemas.microsoft.com/office/drawing/2014/main" id="{1B5C4236-853D-456E-A3C3-F5DE643AB7D5}"/>
              </a:ext>
            </a:extLst>
          </p:cNvPr>
          <p:cNvSpPr txBox="1"/>
          <p:nvPr/>
        </p:nvSpPr>
        <p:spPr bwMode="gray">
          <a:xfrm>
            <a:off x="518245" y="4474505"/>
            <a:ext cx="11047636" cy="861774"/>
          </a:xfrm>
          <a:prstGeom prst="rect">
            <a:avLst/>
          </a:prstGeom>
          <a:noFill/>
        </p:spPr>
        <p:txBody>
          <a:bodyPr wrap="square">
            <a:spAutoFit/>
          </a:bodyPr>
          <a:lstStyle/>
          <a:p>
            <a:r>
              <a:rPr lang="en-US" b="1" dirty="0"/>
              <a:t>Why do we need Graph Neural Networks?</a:t>
            </a:r>
          </a:p>
          <a:p>
            <a:r>
              <a:rPr lang="en-US" sz="1600" dirty="0"/>
              <a:t>We need a way to scale without having to make large random walks in the graph</a:t>
            </a:r>
          </a:p>
          <a:p>
            <a:endParaRPr lang="en-US" sz="1600" dirty="0"/>
          </a:p>
        </p:txBody>
      </p:sp>
    </p:spTree>
    <p:extLst>
      <p:ext uri="{BB962C8B-B14F-4D97-AF65-F5344CB8AC3E}">
        <p14:creationId xmlns:p14="http://schemas.microsoft.com/office/powerpoint/2010/main" val="262492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9E14F-9C66-49C9-A2F2-BB59CAC790A6}"/>
              </a:ext>
            </a:extLst>
          </p:cNvPr>
          <p:cNvSpPr>
            <a:spLocks noGrp="1"/>
          </p:cNvSpPr>
          <p:nvPr>
            <p:ph type="title"/>
          </p:nvPr>
        </p:nvSpPr>
        <p:spPr/>
        <p:txBody>
          <a:bodyPr/>
          <a:lstStyle/>
          <a:p>
            <a:r>
              <a:rPr lang="en-US" dirty="0"/>
              <a:t>Average Operation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D18599-AF26-4CFC-AB29-71FE1936A909}"/>
                  </a:ext>
                </a:extLst>
              </p:cNvPr>
              <p:cNvSpPr>
                <a:spLocks noGrp="1"/>
              </p:cNvSpPr>
              <p:nvPr>
                <p:ph idx="1"/>
              </p:nvPr>
            </p:nvSpPr>
            <p:spPr>
              <a:xfrm>
                <a:off x="359308" y="1010127"/>
                <a:ext cx="11473384" cy="4872872"/>
              </a:xfrm>
            </p:spPr>
            <p:txBody>
              <a:bodyPr/>
              <a:lstStyle/>
              <a:p>
                <a:r>
                  <a:rPr lang="en-US" b="1" dirty="0"/>
                  <a:t>  </a:t>
                </a:r>
                <a14:m>
                  <m:oMath xmlns:m="http://schemas.openxmlformats.org/officeDocument/2006/math">
                    <m:r>
                      <m:rPr>
                        <m:sty m:val="p"/>
                      </m:rPr>
                      <a:rPr lang="en-US" b="0" i="0" dirty="0" smtClean="0">
                        <a:latin typeface="Cambria Math" panose="02040503050406030204" pitchFamily="18" charset="0"/>
                      </a:rPr>
                      <m:t>a</m:t>
                    </m:r>
                    <m:r>
                      <a:rPr lang="en-US" i="1" dirty="0" smtClean="0">
                        <a:latin typeface="Cambria Math" panose="02040503050406030204" pitchFamily="18" charset="0"/>
                      </a:rPr>
                      <m:t>𝑔𝑔𝑟𝑒𝑔𝑎𝑡𝑒</m:t>
                    </m:r>
                    <m:sSub>
                      <m:sSubPr>
                        <m:ctrlPr>
                          <a:rPr lang="en-US" i="1" dirty="0" smtClean="0">
                            <a:latin typeface="Cambria Math" panose="02040503050406030204" pitchFamily="18" charset="0"/>
                          </a:rPr>
                        </m:ctrlPr>
                      </m:sSubPr>
                      <m:e>
                        <m:d>
                          <m:dPr>
                            <m:ctrlPr>
                              <a:rPr lang="en-US" i="1" dirty="0" smtClean="0">
                                <a:latin typeface="Cambria Math" panose="02040503050406030204" pitchFamily="18" charset="0"/>
                              </a:rPr>
                            </m:ctrlPr>
                          </m:dPr>
                          <m:e>
                            <m:r>
                              <a:rPr lang="en-US" b="0" i="1" dirty="0" smtClean="0">
                                <a:latin typeface="Cambria Math" panose="02040503050406030204" pitchFamily="18" charset="0"/>
                              </a:rPr>
                              <m:t>𝐴</m:t>
                            </m:r>
                            <m:r>
                              <a:rPr lang="en-US" i="1" dirty="0" err="1" smtClean="0">
                                <a:latin typeface="Cambria Math" panose="02040503050406030204" pitchFamily="18" charset="0"/>
                              </a:rPr>
                              <m:t>,</m:t>
                            </m:r>
                            <m:r>
                              <a:rPr lang="en-US" i="1" dirty="0" err="1" smtClean="0">
                                <a:latin typeface="Cambria Math" panose="02040503050406030204" pitchFamily="18" charset="0"/>
                              </a:rPr>
                              <m:t>𝑋</m:t>
                            </m:r>
                          </m:e>
                        </m:d>
                      </m:e>
                      <m:sub>
                        <m:r>
                          <a:rPr lang="en-US" i="1" dirty="0" err="1" smtClean="0">
                            <a:latin typeface="Cambria Math" panose="02040503050406030204" pitchFamily="18" charset="0"/>
                          </a:rPr>
                          <m:t>𝑖</m:t>
                        </m:r>
                      </m:sub>
                    </m:sSub>
                    <m:r>
                      <a:rPr lang="en-US" i="1" dirty="0" smtClean="0">
                        <a:latin typeface="Cambria Math" panose="02040503050406030204" pitchFamily="18" charset="0"/>
                      </a:rPr>
                      <m:t>=</m:t>
                    </m:r>
                    <m:sSub>
                      <m:sSubPr>
                        <m:ctrlPr>
                          <a:rPr lang="en-US" i="1" dirty="0" err="1" smtClean="0">
                            <a:latin typeface="Cambria Math" panose="02040503050406030204" pitchFamily="18" charset="0"/>
                          </a:rPr>
                        </m:ctrlPr>
                      </m:sSubPr>
                      <m:e>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−1</m:t>
                            </m:r>
                          </m:sup>
                        </m:sSup>
                        <m:r>
                          <a:rPr lang="en-US" i="1" dirty="0" err="1" smtClean="0">
                            <a:latin typeface="Cambria Math" panose="02040503050406030204" pitchFamily="18" charset="0"/>
                          </a:rPr>
                          <m:t>𝐴</m:t>
                        </m:r>
                      </m:e>
                      <m:sub>
                        <m:r>
                          <a:rPr lang="en-US" i="1" dirty="0" err="1" smtClean="0">
                            <a:latin typeface="Cambria Math" panose="02040503050406030204" pitchFamily="18" charset="0"/>
                          </a:rPr>
                          <m:t>𝑖</m:t>
                        </m:r>
                      </m:sub>
                    </m:sSub>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nary>
                      <m:naryPr>
                        <m:chr m:val="∑"/>
                        <m:supHide m:val="on"/>
                        <m:ctrlPr>
                          <a:rPr lang="en-US" b="0" i="1" dirty="0" smtClean="0">
                            <a:latin typeface="Cambria Math" panose="02040503050406030204" pitchFamily="18" charset="0"/>
                          </a:rPr>
                        </m:ctrlPr>
                      </m:naryPr>
                      <m:sub>
                        <m:r>
                          <a:rPr lang="en-US" b="0" i="1" dirty="0" smtClean="0">
                            <a:latin typeface="Cambria Math" panose="02040503050406030204" pitchFamily="18" charset="0"/>
                          </a:rPr>
                          <m:t>𝑘</m:t>
                        </m:r>
                        <m:r>
                          <a:rPr lang="en-US" b="0" i="1" dirty="0" smtClean="0">
                            <a:latin typeface="Cambria Math" panose="02040503050406030204" pitchFamily="18" charset="0"/>
                          </a:rPr>
                          <m:t>∈</m:t>
                        </m:r>
                        <m:r>
                          <a:rPr lang="en-US" b="0" i="1" dirty="0" smtClean="0">
                            <a:latin typeface="Cambria Math" panose="02040503050406030204" pitchFamily="18" charset="0"/>
                          </a:rPr>
                          <m:t>𝑁</m:t>
                        </m:r>
                      </m:sub>
                      <m:sup/>
                      <m:e>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𝐷</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𝑘</m:t>
                            </m:r>
                          </m:sub>
                          <m:sup>
                            <m:r>
                              <a:rPr lang="en-US" b="0" i="1" dirty="0" smtClean="0">
                                <a:latin typeface="Cambria Math" panose="02040503050406030204" pitchFamily="18" charset="0"/>
                              </a:rPr>
                              <m:t>−1</m:t>
                            </m:r>
                          </m:sup>
                        </m:sSubSup>
                      </m:e>
                    </m:nary>
                    <m:r>
                      <a:rPr lang="en-US" b="0" i="1" dirty="0" smtClean="0">
                        <a:latin typeface="Cambria Math" panose="02040503050406030204" pitchFamily="18" charset="0"/>
                      </a:rPr>
                      <m:t>=</m:t>
                    </m:r>
                    <m:nary>
                      <m:naryPr>
                        <m:chr m:val="∑"/>
                        <m:supHide m:val="on"/>
                        <m:ctrlPr>
                          <a:rPr lang="en-US" b="0" i="1" dirty="0" smtClean="0">
                            <a:latin typeface="Cambria Math" panose="02040503050406030204" pitchFamily="18" charset="0"/>
                          </a:rPr>
                        </m:ctrlPr>
                      </m:naryPr>
                      <m:sub>
                        <m:r>
                          <m:rPr>
                            <m:brk m:alnAt="7"/>
                          </m:rPr>
                          <a:rPr lang="en-US" b="0" i="1" dirty="0" smtClean="0">
                            <a:latin typeface="Cambria Math" panose="02040503050406030204" pitchFamily="18" charset="0"/>
                          </a:rPr>
                          <m:t>𝑗</m:t>
                        </m:r>
                        <m:r>
                          <a:rPr lang="en-US" b="0" i="1" dirty="0" smtClean="0">
                            <a:latin typeface="Cambria Math" panose="02040503050406030204" pitchFamily="18" charset="0"/>
                          </a:rPr>
                          <m:t>∈</m:t>
                        </m:r>
                        <m:r>
                          <a:rPr lang="en-US" b="0" i="1" dirty="0" smtClean="0">
                            <a:latin typeface="Cambria Math" panose="02040503050406030204" pitchFamily="18" charset="0"/>
                          </a:rPr>
                          <m:t>𝑁</m:t>
                        </m:r>
                      </m:sub>
                      <m:sup/>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𝑗</m:t>
                            </m:r>
                          </m:sub>
                        </m:sSub>
                      </m:e>
                    </m:nary>
                    <m:r>
                      <a:rPr lang="en-US" b="0" i="1" dirty="0" smtClean="0">
                        <a:latin typeface="Cambria Math" panose="02040503050406030204" pitchFamily="18" charset="0"/>
                      </a:rPr>
                      <m:t>=</m:t>
                    </m:r>
                    <m:nary>
                      <m:naryPr>
                        <m:chr m:val="∑"/>
                        <m:supHide m:val="on"/>
                        <m:ctrlPr>
                          <a:rPr lang="en-US" i="1" dirty="0">
                            <a:latin typeface="Cambria Math" panose="02040503050406030204" pitchFamily="18" charset="0"/>
                          </a:rPr>
                        </m:ctrlPr>
                      </m:naryPr>
                      <m:sub>
                        <m:r>
                          <m:rPr>
                            <m:brk m:alnAt="7"/>
                          </m:rPr>
                          <a:rPr lang="en-US" i="1" dirty="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𝑁</m:t>
                        </m:r>
                      </m:sub>
                      <m:sup/>
                      <m:e>
                        <m:f>
                          <m:fPr>
                            <m:ctrlPr>
                              <a:rPr lang="en-US" i="1" dirty="0" smtClean="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sub>
                            </m:sSub>
                          </m:num>
                          <m:den>
                            <m:sSubSup>
                              <m:sSubSupPr>
                                <m:ctrlPr>
                                  <a:rPr lang="en-US" i="1" dirty="0">
                                    <a:latin typeface="Cambria Math" panose="02040503050406030204" pitchFamily="18" charset="0"/>
                                  </a:rPr>
                                </m:ctrlPr>
                              </m:sSubSupPr>
                              <m:e>
                                <m:r>
                                  <a:rPr lang="en-US" i="1" dirty="0">
                                    <a:latin typeface="Cambria Math" panose="02040503050406030204" pitchFamily="18" charset="0"/>
                                  </a:rPr>
                                  <m:t>𝐷</m:t>
                                </m:r>
                              </m:e>
                              <m:sub>
                                <m:r>
                                  <a:rPr lang="en-US" i="1" dirty="0">
                                    <a:latin typeface="Cambria Math" panose="02040503050406030204" pitchFamily="18" charset="0"/>
                                  </a:rPr>
                                  <m:t>𝑖</m:t>
                                </m:r>
                                <m:r>
                                  <a:rPr lang="en-US" i="1" dirty="0">
                                    <a:latin typeface="Cambria Math" panose="02040503050406030204" pitchFamily="18" charset="0"/>
                                  </a:rPr>
                                  <m:t>,</m:t>
                                </m:r>
                                <m:r>
                                  <a:rPr lang="en-US" b="0" i="1" dirty="0" smtClean="0">
                                    <a:latin typeface="Cambria Math" panose="02040503050406030204" pitchFamily="18" charset="0"/>
                                  </a:rPr>
                                  <m:t>𝑖</m:t>
                                </m:r>
                              </m:sub>
                              <m:sup>
                                <m:r>
                                  <a:rPr lang="en-US" b="0" i="1" dirty="0" smtClean="0">
                                    <a:latin typeface="Cambria Math" panose="02040503050406030204" pitchFamily="18" charset="0"/>
                                  </a:rPr>
                                  <m:t> </m:t>
                                </m:r>
                              </m:sup>
                            </m:sSubSup>
                          </m:den>
                        </m:f>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𝑗</m:t>
                            </m:r>
                          </m:sub>
                        </m:sSub>
                      </m:e>
                    </m:nary>
                  </m:oMath>
                </a14:m>
                <a:r>
                  <a:rPr lang="en-US" dirty="0"/>
                  <a:t> </a:t>
                </a:r>
              </a:p>
              <a:p>
                <a:r>
                  <a:rPr lang="en-US" sz="1800" dirty="0"/>
                  <a:t>Where D is a diagonal matrix called the degree matrix, which has in its diagonal the degree of each node and zero in all other positions outside the diagonal. The inverse of D is still a diagonal matrix. This allow to remove first summation over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𝐷</m:t>
                        </m:r>
                      </m:e>
                      <m:sub>
                        <m:r>
                          <a:rPr lang="en-US" sz="180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𝑘</m:t>
                        </m:r>
                      </m:sub>
                    </m:sSub>
                    <m:r>
                      <a:rPr lang="en-US" sz="1800" i="1" dirty="0">
                        <a:latin typeface="Cambria Math" panose="02040503050406030204" pitchFamily="18" charset="0"/>
                      </a:rPr>
                      <m:t> </m:t>
                    </m:r>
                  </m:oMath>
                </a14:m>
                <a:r>
                  <a:rPr lang="en-US" sz="1800" dirty="0"/>
                  <a:t>and use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𝐷</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𝑖</m:t>
                        </m:r>
                      </m:sub>
                    </m:sSub>
                  </m:oMath>
                </a14:m>
                <a:r>
                  <a:rPr lang="en-US" sz="1800" dirty="0"/>
                  <a:t>.</a:t>
                </a:r>
              </a:p>
              <a:p>
                <a:r>
                  <a:rPr lang="en-US" sz="1800" dirty="0"/>
                  <a:t>When we divide the Adjacency matrix A by the degree matrix D, we obtaining an average of the connections for each node, for example, if a node </a:t>
                </a:r>
                <a:r>
                  <a:rPr lang="en-US" sz="1800" dirty="0" err="1"/>
                  <a:t>i</a:t>
                </a:r>
                <a:r>
                  <a:rPr lang="en-US" sz="1800" dirty="0"/>
                  <a:t> has two connections, then it will get 0.5 in for each of the edges (or position in the A matrix). Hence, now we are multiplying the features by this averaged connection. The consequence is that neighbor nodes contribute individually (larger weight) to the aggregated feature of less connected nodes than of higher connect ones.</a:t>
                </a:r>
              </a:p>
              <a:p>
                <a:r>
                  <a:rPr lang="en-US" sz="1800" dirty="0"/>
                  <a:t>If one wants to include the features of the node itself, one can simply add 1 to the diagonal of the adjacency matrix A. Computationally this can be achieved by adding the identity matrix to the adjacency matrix, i.e., </a:t>
                </a:r>
                <a14:m>
                  <m:oMath xmlns:m="http://schemas.openxmlformats.org/officeDocument/2006/math">
                    <m:sSub>
                      <m:sSubPr>
                        <m:ctrlPr>
                          <a:rPr lang="en-US" sz="1800" b="0" i="1" dirty="0" smtClean="0">
                            <a:latin typeface="Cambria Math" panose="02040503050406030204" pitchFamily="18" charset="0"/>
                          </a:rPr>
                        </m:ctrlPr>
                      </m:sSubPr>
                      <m:e>
                        <m:acc>
                          <m:accPr>
                            <m:chr m:val="̃"/>
                            <m:ctrlPr>
                              <a:rPr lang="en-US" sz="1800" b="0" i="1" dirty="0" smtClean="0">
                                <a:latin typeface="Cambria Math" panose="02040503050406030204" pitchFamily="18" charset="0"/>
                              </a:rPr>
                            </m:ctrlPr>
                          </m:accPr>
                          <m:e>
                            <m:r>
                              <a:rPr lang="en-US" sz="1800" b="0" i="1" dirty="0" smtClean="0">
                                <a:latin typeface="Cambria Math" panose="02040503050406030204" pitchFamily="18" charset="0"/>
                              </a:rPr>
                              <m:t>𝐴</m:t>
                            </m:r>
                          </m:e>
                        </m:acc>
                      </m:e>
                      <m:sub>
                        <m:r>
                          <a:rPr lang="en-US" sz="1800" b="0" i="1" dirty="0" smtClean="0">
                            <a:latin typeface="Cambria Math" panose="02040503050406030204" pitchFamily="18" charset="0"/>
                          </a:rPr>
                          <m:t> </m:t>
                        </m:r>
                      </m:sub>
                    </m:sSub>
                    <m:r>
                      <a:rPr lang="en-US" sz="1800" b="0" i="1" dirty="0" smtClean="0">
                        <a:latin typeface="Cambria Math" panose="02040503050406030204" pitchFamily="18" charset="0"/>
                      </a:rPr>
                      <m:t>=</m:t>
                    </m:r>
                    <m:r>
                      <a:rPr lang="en-US" sz="1800" b="0" i="1" dirty="0" smtClean="0">
                        <a:latin typeface="Cambria Math" panose="02040503050406030204" pitchFamily="18" charset="0"/>
                      </a:rPr>
                      <m:t>𝐴</m:t>
                    </m:r>
                    <m:r>
                      <a:rPr lang="en-US" sz="1800" b="0" i="1" dirty="0" smtClean="0">
                        <a:latin typeface="Cambria Math" panose="02040503050406030204" pitchFamily="18" charset="0"/>
                      </a:rPr>
                      <m:t>+ </m:t>
                    </m:r>
                    <m:r>
                      <a:rPr lang="en-US" sz="1800" b="0" i="1" dirty="0" smtClean="0">
                        <a:latin typeface="Cambria Math" panose="02040503050406030204" pitchFamily="18" charset="0"/>
                      </a:rPr>
                      <m:t>𝐼</m:t>
                    </m:r>
                  </m:oMath>
                </a14:m>
                <a:endParaRPr lang="en-US" sz="1800" dirty="0"/>
              </a:p>
              <a:p>
                <a:r>
                  <a:rPr lang="en-US" sz="1800" dirty="0"/>
                  <a:t> </a:t>
                </a:r>
              </a:p>
            </p:txBody>
          </p:sp>
        </mc:Choice>
        <mc:Fallback xmlns="">
          <p:sp>
            <p:nvSpPr>
              <p:cNvPr id="3" name="Content Placeholder 2">
                <a:extLst>
                  <a:ext uri="{FF2B5EF4-FFF2-40B4-BE49-F238E27FC236}">
                    <a16:creationId xmlns:a16="http://schemas.microsoft.com/office/drawing/2014/main" id="{01D18599-AF26-4CFC-AB29-71FE1936A909}"/>
                  </a:ext>
                </a:extLst>
              </p:cNvPr>
              <p:cNvSpPr>
                <a:spLocks noGrp="1" noRot="1" noChangeAspect="1" noMove="1" noResize="1" noEditPoints="1" noAdjustHandles="1" noChangeArrowheads="1" noChangeShapeType="1" noTextEdit="1"/>
              </p:cNvSpPr>
              <p:nvPr>
                <p:ph idx="1"/>
              </p:nvPr>
            </p:nvSpPr>
            <p:spPr>
              <a:xfrm>
                <a:off x="359308" y="1010127"/>
                <a:ext cx="11473384" cy="4872872"/>
              </a:xfrm>
              <a:blipFill>
                <a:blip r:embed="rId3"/>
                <a:stretch>
                  <a:fillRect l="-1275" t="-10638" r="-132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526067D-6F9B-4F41-80FC-098965204EE8}"/>
              </a:ext>
            </a:extLst>
          </p:cNvPr>
          <p:cNvSpPr>
            <a:spLocks noGrp="1"/>
          </p:cNvSpPr>
          <p:nvPr>
            <p:ph type="sldNum" sz="quarter" idx="12"/>
          </p:nvPr>
        </p:nvSpPr>
        <p:spPr/>
        <p:txBody>
          <a:bodyPr/>
          <a:lstStyle/>
          <a:p>
            <a:fld id="{81561042-0DC2-4A04-AA50-F6D44EB20EBA}" type="slidenum">
              <a:rPr lang="en-US" smtClean="0"/>
              <a:t>20</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8CA894-DFBF-4FC4-9608-AF4D8DFB9984}"/>
                  </a:ext>
                </a:extLst>
              </p:cNvPr>
              <p:cNvSpPr txBox="1"/>
              <p:nvPr/>
            </p:nvSpPr>
            <p:spPr bwMode="gray">
              <a:xfrm>
                <a:off x="157718" y="5776739"/>
                <a:ext cx="8427256" cy="937260"/>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rPr>
                          </m:ctrlPr>
                        </m:dPr>
                        <m:e>
                          <m:m>
                            <m:mPr>
                              <m:mcs>
                                <m:mc>
                                  <m:mcPr>
                                    <m:count m:val="3"/>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1/2</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d>
                      <m:d>
                        <m:dPr>
                          <m:begChr m:val="{"/>
                          <m:endChr m:val="}"/>
                          <m:ctrlPr>
                            <a:rPr lang="en-US" sz="1600" b="0" i="1" smtClean="0">
                              <a:latin typeface="Cambria Math" panose="02040503050406030204" pitchFamily="18" charset="0"/>
                            </a:rPr>
                          </m:ctrlPr>
                        </m:dPr>
                        <m:e>
                          <m:d>
                            <m:dPr>
                              <m:begChr m:val="["/>
                              <m:endChr m:val="]"/>
                              <m:ctrlPr>
                                <a:rPr lang="en-US" sz="1600" i="1">
                                  <a:latin typeface="Cambria Math" panose="02040503050406030204" pitchFamily="18" charset="0"/>
                                </a:rPr>
                              </m:ctrlPr>
                            </m:dPr>
                            <m:e>
                              <m:m>
                                <m:mPr>
                                  <m:mcs>
                                    <m:mc>
                                      <m:mcPr>
                                        <m:count m:val="3"/>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e>
                                  <m:e>
                                    <m:r>
                                      <a:rPr lang="en-US" sz="1600" i="1">
                                        <a:latin typeface="Cambria Math" panose="02040503050406030204" pitchFamily="18" charset="0"/>
                                      </a:rPr>
                                      <m:t>1</m:t>
                                    </m:r>
                                  </m:e>
                                  <m:e>
                                    <m:r>
                                      <a:rPr lang="en-US" sz="1600" i="1">
                                        <a:latin typeface="Cambria Math" panose="02040503050406030204" pitchFamily="18" charset="0"/>
                                      </a:rPr>
                                      <m:t>0</m:t>
                                    </m:r>
                                  </m:e>
                                </m:mr>
                                <m:mr>
                                  <m:e>
                                    <m:r>
                                      <a:rPr lang="en-US" sz="1600" i="1">
                                        <a:latin typeface="Cambria Math" panose="02040503050406030204" pitchFamily="18" charset="0"/>
                                      </a:rPr>
                                      <m:t>1</m:t>
                                    </m:r>
                                  </m:e>
                                  <m:e>
                                    <m:r>
                                      <a:rPr lang="en-US" sz="1600" i="1">
                                        <a:latin typeface="Cambria Math" panose="02040503050406030204" pitchFamily="18" charset="0"/>
                                      </a:rPr>
                                      <m:t>0</m:t>
                                    </m:r>
                                  </m:e>
                                  <m:e>
                                    <m:r>
                                      <a:rPr lang="en-US" sz="1600" i="1">
                                        <a:latin typeface="Cambria Math" panose="02040503050406030204" pitchFamily="18" charset="0"/>
                                      </a:rPr>
                                      <m:t>1</m:t>
                                    </m:r>
                                  </m:e>
                                </m:mr>
                                <m:mr>
                                  <m:e>
                                    <m:r>
                                      <a:rPr lang="en-US" sz="1600" i="1">
                                        <a:latin typeface="Cambria Math" panose="02040503050406030204" pitchFamily="18" charset="0"/>
                                      </a:rPr>
                                      <m:t>0</m:t>
                                    </m:r>
                                  </m:e>
                                  <m:e>
                                    <m:r>
                                      <a:rPr lang="en-US" sz="1600" i="1">
                                        <a:latin typeface="Cambria Math" panose="02040503050406030204" pitchFamily="18" charset="0"/>
                                      </a:rPr>
                                      <m:t>1</m:t>
                                    </m:r>
                                  </m:e>
                                  <m:e>
                                    <m:r>
                                      <a:rPr lang="en-US" sz="1600" i="1">
                                        <a:latin typeface="Cambria Math" panose="02040503050406030204" pitchFamily="18" charset="0"/>
                                      </a:rPr>
                                      <m:t>0</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3"/>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0</m:t>
                                    </m:r>
                                  </m:e>
                                  <m:e>
                                    <m:r>
                                      <a:rPr lang="en-US" sz="1600" i="1">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r>
                                  <m:e>
                                    <m:r>
                                      <a:rPr lang="en-US" sz="1600" i="1">
                                        <a:latin typeface="Cambria Math" panose="02040503050406030204" pitchFamily="18" charset="0"/>
                                      </a:rPr>
                                      <m:t>0</m:t>
                                    </m:r>
                                  </m:e>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d>
                        </m:e>
                      </m:d>
                      <m:d>
                        <m:dPr>
                          <m:begChr m:val="["/>
                          <m:endChr m:val="]"/>
                          <m:ctrlPr>
                            <a:rPr lang="en-US" sz="1600" b="0" i="1" smtClean="0">
                              <a:latin typeface="Cambria Math" panose="02040503050406030204" pitchFamily="18" charset="0"/>
                            </a:rPr>
                          </m:ctrlPr>
                        </m:dPr>
                        <m:e>
                          <m:eqArr>
                            <m:eqArrPr>
                              <m:ctrlPr>
                                <a:rPr lang="en-US" sz="1600" b="0" i="1" smtClean="0">
                                  <a:solidFill>
                                    <a:srgbClr val="C00000"/>
                                  </a:solidFill>
                                  <a:latin typeface="Cambria Math" panose="02040503050406030204" pitchFamily="18" charset="0"/>
                                </a:rPr>
                              </m:ctrlPr>
                            </m:eqArrPr>
                            <m:e>
                              <m:r>
                                <a:rPr lang="en-US" sz="1600" b="0" i="1" smtClean="0">
                                  <a:solidFill>
                                    <a:srgbClr val="C00000"/>
                                  </a:solidFill>
                                  <a:latin typeface="Cambria Math" panose="02040503050406030204" pitchFamily="18" charset="0"/>
                                </a:rPr>
                                <m:t>3</m:t>
                              </m:r>
                            </m:e>
                            <m:e>
                              <m:r>
                                <a:rPr lang="en-US" sz="1600" b="0" i="1" smtClean="0">
                                  <a:solidFill>
                                    <a:srgbClr val="C00000"/>
                                  </a:solidFill>
                                  <a:latin typeface="Cambria Math" panose="02040503050406030204" pitchFamily="18" charset="0"/>
                                </a:rPr>
                                <m:t>1</m:t>
                              </m:r>
                            </m:e>
                            <m:e>
                              <m:r>
                                <a:rPr lang="en-US" sz="1600" b="0" i="1" smtClean="0">
                                  <a:solidFill>
                                    <a:srgbClr val="C00000"/>
                                  </a:solidFill>
                                  <a:latin typeface="Cambria Math" panose="02040503050406030204" pitchFamily="18" charset="0"/>
                                </a:rPr>
                                <m:t>4</m:t>
                              </m:r>
                            </m:e>
                          </m:eqArr>
                        </m:e>
                      </m:d>
                      <m:r>
                        <a:rPr lang="en-US" sz="1600" b="0" i="1" smtClean="0">
                          <a:latin typeface="Cambria Math" panose="02040503050406030204" pitchFamily="18" charset="0"/>
                        </a:rPr>
                        <m:t>=</m:t>
                      </m:r>
                      <m:d>
                        <m:dPr>
                          <m:begChr m:val="["/>
                          <m:endChr m:val="]"/>
                          <m:ctrlPr>
                            <a:rPr lang="en-US" sz="1600" i="1" smtClean="0">
                              <a:latin typeface="Cambria Math" panose="02040503050406030204" pitchFamily="18" charset="0"/>
                            </a:rPr>
                          </m:ctrlPr>
                        </m:dPr>
                        <m:e>
                          <m:eqArr>
                            <m:eqArrPr>
                              <m:ctrlPr>
                                <a:rPr lang="en-US" sz="1600" i="1">
                                  <a:latin typeface="Cambria Math" panose="02040503050406030204" pitchFamily="18" charset="0"/>
                                </a:rPr>
                              </m:ctrlPr>
                            </m:eqArrPr>
                            <m:e>
                              <m:d>
                                <m:dPr>
                                  <m:ctrlPr>
                                    <a:rPr lang="en-US" sz="1600" i="1">
                                      <a:latin typeface="Cambria Math" panose="02040503050406030204" pitchFamily="18" charset="0"/>
                                    </a:rPr>
                                  </m:ctrlPr>
                                </m:dPr>
                                <m:e>
                                  <m:r>
                                    <a:rPr lang="en-US" sz="1600" b="0" i="1" smtClean="0">
                                      <a:latin typeface="Cambria Math" panose="02040503050406030204" pitchFamily="18" charset="0"/>
                                    </a:rPr>
                                    <m:t>1</m:t>
                                  </m:r>
                                </m:e>
                              </m:d>
                              <m:d>
                                <m:dPr>
                                  <m:ctrlPr>
                                    <a:rPr lang="en-US" sz="1600" i="1">
                                      <a:solidFill>
                                        <a:srgbClr val="C00000"/>
                                      </a:solidFill>
                                      <a:latin typeface="Cambria Math" panose="02040503050406030204" pitchFamily="18" charset="0"/>
                                    </a:rPr>
                                  </m:ctrlPr>
                                </m:dPr>
                                <m:e>
                                  <m:r>
                                    <m:rPr>
                                      <m:brk m:alnAt="7"/>
                                    </m:rPr>
                                    <a:rPr lang="en-US" sz="1600" b="0" i="1">
                                      <a:solidFill>
                                        <a:srgbClr val="C00000"/>
                                      </a:solidFill>
                                      <a:latin typeface="Cambria Math" panose="02040503050406030204" pitchFamily="18" charset="0"/>
                                    </a:rPr>
                                    <m:t>3</m:t>
                                  </m:r>
                                </m:e>
                              </m:d>
                              <m:r>
                                <m:rPr>
                                  <m:brk m:alnAt="7"/>
                                </m:rPr>
                                <a:rPr lang="en-US" sz="1600" b="0" i="1">
                                  <a:solidFill>
                                    <a:srgbClr val="C00000"/>
                                  </a:solidFill>
                                  <a:latin typeface="Cambria Math" panose="02040503050406030204" pitchFamily="18" charset="0"/>
                                </a:rPr>
                                <m:t>+</m:t>
                              </m:r>
                              <m:d>
                                <m:dPr>
                                  <m:ctrlPr>
                                    <a:rPr lang="en-US" sz="1600" i="1">
                                      <a:latin typeface="Cambria Math" panose="02040503050406030204" pitchFamily="18" charset="0"/>
                                    </a:rPr>
                                  </m:ctrlPr>
                                </m:dPr>
                                <m:e>
                                  <m:r>
                                    <a:rPr lang="en-US" sz="1600" b="0" i="1">
                                      <a:latin typeface="Cambria Math" panose="02040503050406030204" pitchFamily="18" charset="0"/>
                                    </a:rPr>
                                    <m:t>1</m:t>
                                  </m:r>
                                </m:e>
                              </m:d>
                              <m:d>
                                <m:dPr>
                                  <m:ctrlPr>
                                    <a:rPr lang="en-US" sz="1600" i="1">
                                      <a:solidFill>
                                        <a:srgbClr val="C00000"/>
                                      </a:solidFill>
                                      <a:latin typeface="Cambria Math" panose="02040503050406030204" pitchFamily="18" charset="0"/>
                                    </a:rPr>
                                  </m:ctrlPr>
                                </m:dPr>
                                <m:e>
                                  <m:r>
                                    <a:rPr lang="en-US" sz="1600" b="0" i="1">
                                      <a:solidFill>
                                        <a:srgbClr val="C00000"/>
                                      </a:solidFill>
                                      <a:latin typeface="Cambria Math" panose="02040503050406030204" pitchFamily="18" charset="0"/>
                                    </a:rPr>
                                    <m:t>1</m:t>
                                  </m:r>
                                </m:e>
                              </m:d>
                              <m:r>
                                <a:rPr lang="en-US" sz="1600" b="0" i="1">
                                  <a:solidFill>
                                    <a:srgbClr val="C00000"/>
                                  </a:solidFill>
                                  <a:latin typeface="Cambria Math" panose="02040503050406030204" pitchFamily="18" charset="0"/>
                                </a:rPr>
                                <m:t>+</m:t>
                              </m:r>
                              <m:r>
                                <a:rPr lang="en-US" sz="1600" b="0" i="1">
                                  <a:latin typeface="Cambria Math" panose="02040503050406030204" pitchFamily="18" charset="0"/>
                                </a:rPr>
                                <m:t>(0)</m:t>
                              </m:r>
                              <m:r>
                                <a:rPr lang="en-US" sz="1600" b="0" i="1">
                                  <a:solidFill>
                                    <a:srgbClr val="C00000"/>
                                  </a:solidFill>
                                  <a:latin typeface="Cambria Math" panose="02040503050406030204" pitchFamily="18" charset="0"/>
                                </a:rPr>
                                <m:t>(4)</m:t>
                              </m:r>
                            </m:e>
                            <m:e>
                              <m:d>
                                <m:dPr>
                                  <m:ctrlPr>
                                    <a:rPr lang="en-US" sz="1600" i="1">
                                      <a:latin typeface="Cambria Math" panose="02040503050406030204" pitchFamily="18" charset="0"/>
                                    </a:rPr>
                                  </m:ctrlPr>
                                </m:dPr>
                                <m:e>
                                  <m:r>
                                    <a:rPr lang="en-US" sz="1600" b="0" i="1">
                                      <a:latin typeface="Cambria Math" panose="02040503050406030204" pitchFamily="18" charset="0"/>
                                    </a:rPr>
                                    <m:t>1</m:t>
                                  </m:r>
                                  <m:r>
                                    <a:rPr lang="en-US" sz="1600" b="0" i="1" smtClean="0">
                                      <a:latin typeface="Cambria Math" panose="02040503050406030204" pitchFamily="18" charset="0"/>
                                    </a:rPr>
                                    <m:t>/2</m:t>
                                  </m:r>
                                </m:e>
                              </m:d>
                              <m:d>
                                <m:dPr>
                                  <m:ctrlPr>
                                    <a:rPr lang="en-US" sz="1600" i="1">
                                      <a:solidFill>
                                        <a:srgbClr val="C00000"/>
                                      </a:solidFill>
                                      <a:latin typeface="Cambria Math" panose="02040503050406030204" pitchFamily="18" charset="0"/>
                                    </a:rPr>
                                  </m:ctrlPr>
                                </m:dPr>
                                <m:e>
                                  <m:r>
                                    <a:rPr lang="en-US" sz="1600" b="0" i="1">
                                      <a:solidFill>
                                        <a:srgbClr val="C00000"/>
                                      </a:solidFill>
                                      <a:latin typeface="Cambria Math" panose="02040503050406030204" pitchFamily="18" charset="0"/>
                                    </a:rPr>
                                    <m:t>3</m:t>
                                  </m:r>
                                </m:e>
                              </m:d>
                              <m:r>
                                <a:rPr lang="en-US" sz="1600" b="0" i="1">
                                  <a:solidFill>
                                    <a:srgbClr val="C00000"/>
                                  </a:solidFill>
                                  <a:latin typeface="Cambria Math" panose="02040503050406030204" pitchFamily="18" charset="0"/>
                                </a:rPr>
                                <m:t>+</m:t>
                              </m:r>
                              <m:d>
                                <m:dPr>
                                  <m:ctrlPr>
                                    <a:rPr lang="en-US" sz="1600" i="1">
                                      <a:latin typeface="Cambria Math" panose="02040503050406030204" pitchFamily="18" charset="0"/>
                                    </a:rPr>
                                  </m:ctrlPr>
                                </m:dPr>
                                <m:e>
                                  <m:r>
                                    <a:rPr lang="en-US" sz="1600" b="0" i="1" smtClean="0">
                                      <a:latin typeface="Cambria Math" panose="02040503050406030204" pitchFamily="18" charset="0"/>
                                    </a:rPr>
                                    <m:t>1/2</m:t>
                                  </m:r>
                                </m:e>
                              </m:d>
                              <m:d>
                                <m:dPr>
                                  <m:ctrlPr>
                                    <a:rPr lang="en-US" sz="1600" i="1">
                                      <a:solidFill>
                                        <a:srgbClr val="C00000"/>
                                      </a:solidFill>
                                      <a:latin typeface="Cambria Math" panose="02040503050406030204" pitchFamily="18" charset="0"/>
                                    </a:rPr>
                                  </m:ctrlPr>
                                </m:dPr>
                                <m:e>
                                  <m:r>
                                    <a:rPr lang="en-US" sz="1600" b="0" i="1">
                                      <a:solidFill>
                                        <a:srgbClr val="C00000"/>
                                      </a:solidFill>
                                      <a:latin typeface="Cambria Math" panose="02040503050406030204" pitchFamily="18" charset="0"/>
                                    </a:rPr>
                                    <m:t>1</m:t>
                                  </m:r>
                                </m:e>
                              </m:d>
                              <m:r>
                                <a:rPr lang="en-US" sz="1600" b="0" i="1">
                                  <a:solidFill>
                                    <a:srgbClr val="C00000"/>
                                  </a:solidFill>
                                  <a:latin typeface="Cambria Math" panose="02040503050406030204" pitchFamily="18" charset="0"/>
                                </a:rPr>
                                <m:t>+</m:t>
                              </m:r>
                              <m:r>
                                <a:rPr lang="en-US" sz="1600" b="0" i="1">
                                  <a:latin typeface="Cambria Math" panose="02040503050406030204" pitchFamily="18" charset="0"/>
                                </a:rPr>
                                <m:t>(1</m:t>
                              </m:r>
                              <m:r>
                                <a:rPr lang="en-US" sz="1600" b="0" i="1" smtClean="0">
                                  <a:latin typeface="Cambria Math" panose="02040503050406030204" pitchFamily="18" charset="0"/>
                                </a:rPr>
                                <m:t>/2</m:t>
                              </m:r>
                              <m:r>
                                <a:rPr lang="en-US" sz="1600" b="0" i="1">
                                  <a:latin typeface="Cambria Math" panose="02040503050406030204" pitchFamily="18" charset="0"/>
                                </a:rPr>
                                <m:t>)</m:t>
                              </m:r>
                              <m:r>
                                <a:rPr lang="en-US" sz="1600" b="0" i="1">
                                  <a:solidFill>
                                    <a:srgbClr val="C00000"/>
                                  </a:solidFill>
                                  <a:latin typeface="Cambria Math" panose="02040503050406030204" pitchFamily="18" charset="0"/>
                                </a:rPr>
                                <m:t>(4)</m:t>
                              </m:r>
                            </m:e>
                            <m:e>
                              <m:d>
                                <m:dPr>
                                  <m:ctrlPr>
                                    <a:rPr lang="en-US" sz="1600" i="1">
                                      <a:latin typeface="Cambria Math" panose="02040503050406030204" pitchFamily="18" charset="0"/>
                                    </a:rPr>
                                  </m:ctrlPr>
                                </m:dPr>
                                <m:e>
                                  <m:r>
                                    <a:rPr lang="en-US" sz="1600" b="0" i="1">
                                      <a:latin typeface="Cambria Math" panose="02040503050406030204" pitchFamily="18" charset="0"/>
                                    </a:rPr>
                                    <m:t>0</m:t>
                                  </m:r>
                                </m:e>
                              </m:d>
                              <m:d>
                                <m:dPr>
                                  <m:ctrlPr>
                                    <a:rPr lang="en-US" sz="1600" i="1">
                                      <a:solidFill>
                                        <a:srgbClr val="C00000"/>
                                      </a:solidFill>
                                      <a:latin typeface="Cambria Math" panose="02040503050406030204" pitchFamily="18" charset="0"/>
                                    </a:rPr>
                                  </m:ctrlPr>
                                </m:dPr>
                                <m:e>
                                  <m:r>
                                    <a:rPr lang="en-US" sz="1600" b="0" i="1">
                                      <a:solidFill>
                                        <a:srgbClr val="C00000"/>
                                      </a:solidFill>
                                      <a:latin typeface="Cambria Math" panose="02040503050406030204" pitchFamily="18" charset="0"/>
                                    </a:rPr>
                                    <m:t>3</m:t>
                                  </m:r>
                                </m:e>
                              </m:d>
                              <m:r>
                                <a:rPr lang="en-US" sz="1600" b="0" i="1">
                                  <a:solidFill>
                                    <a:srgbClr val="C00000"/>
                                  </a:solidFill>
                                  <a:latin typeface="Cambria Math" panose="02040503050406030204" pitchFamily="18" charset="0"/>
                                </a:rPr>
                                <m:t>+</m:t>
                              </m:r>
                              <m:d>
                                <m:dPr>
                                  <m:ctrlPr>
                                    <a:rPr lang="en-US" sz="1600" i="1">
                                      <a:latin typeface="Cambria Math" panose="02040503050406030204" pitchFamily="18" charset="0"/>
                                    </a:rPr>
                                  </m:ctrlPr>
                                </m:dPr>
                                <m:e>
                                  <m:r>
                                    <a:rPr lang="en-US" sz="1600" b="0" i="1">
                                      <a:latin typeface="Cambria Math" panose="02040503050406030204" pitchFamily="18" charset="0"/>
                                    </a:rPr>
                                    <m:t>1</m:t>
                                  </m:r>
                                </m:e>
                              </m:d>
                              <m:d>
                                <m:dPr>
                                  <m:ctrlPr>
                                    <a:rPr lang="en-US" sz="1600" i="1">
                                      <a:solidFill>
                                        <a:srgbClr val="C00000"/>
                                      </a:solidFill>
                                      <a:latin typeface="Cambria Math" panose="02040503050406030204" pitchFamily="18" charset="0"/>
                                    </a:rPr>
                                  </m:ctrlPr>
                                </m:dPr>
                                <m:e>
                                  <m:r>
                                    <a:rPr lang="en-US" sz="1600" b="0" i="1">
                                      <a:solidFill>
                                        <a:srgbClr val="C00000"/>
                                      </a:solidFill>
                                      <a:latin typeface="Cambria Math" panose="02040503050406030204" pitchFamily="18" charset="0"/>
                                    </a:rPr>
                                    <m:t>1</m:t>
                                  </m:r>
                                </m:e>
                              </m:d>
                              <m:r>
                                <a:rPr lang="en-US" sz="1600" b="0" i="1">
                                  <a:solidFill>
                                    <a:srgbClr val="C00000"/>
                                  </a:solidFill>
                                  <a:latin typeface="Cambria Math" panose="02040503050406030204" pitchFamily="18" charset="0"/>
                                </a:rPr>
                                <m:t>+</m:t>
                              </m:r>
                              <m:r>
                                <a:rPr lang="en-US" sz="1600" b="0" i="1">
                                  <a:latin typeface="Cambria Math" panose="02040503050406030204" pitchFamily="18" charset="0"/>
                                </a:rPr>
                                <m:t>(</m:t>
                              </m:r>
                              <m:r>
                                <a:rPr lang="en-US" sz="1600" b="0" i="1" smtClean="0">
                                  <a:latin typeface="Cambria Math" panose="02040503050406030204" pitchFamily="18" charset="0"/>
                                </a:rPr>
                                <m:t>1</m:t>
                              </m:r>
                              <m:r>
                                <a:rPr lang="en-US" sz="1600" b="0" i="1">
                                  <a:latin typeface="Cambria Math" panose="02040503050406030204" pitchFamily="18" charset="0"/>
                                </a:rPr>
                                <m:t>)</m:t>
                              </m:r>
                              <m:r>
                                <a:rPr lang="en-US" sz="1600" b="0" i="1">
                                  <a:solidFill>
                                    <a:srgbClr val="C00000"/>
                                  </a:solidFill>
                                  <a:latin typeface="Cambria Math" panose="02040503050406030204" pitchFamily="18" charset="0"/>
                                </a:rPr>
                                <m:t>(4)</m:t>
                              </m:r>
                            </m:e>
                          </m:eqArr>
                        </m:e>
                      </m:d>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4</m:t>
                              </m:r>
                            </m:e>
                            <m:e>
                              <m:r>
                                <a:rPr lang="en-US" sz="1600" b="0" i="1" smtClean="0">
                                  <a:latin typeface="Cambria Math" panose="02040503050406030204" pitchFamily="18" charset="0"/>
                                </a:rPr>
                                <m:t>4</m:t>
                              </m:r>
                            </m:e>
                            <m:e>
                              <m:r>
                                <a:rPr lang="en-US" sz="1600" b="0" i="1" smtClean="0">
                                  <a:latin typeface="Cambria Math" panose="02040503050406030204" pitchFamily="18" charset="0"/>
                                </a:rPr>
                                <m:t>5</m:t>
                              </m:r>
                            </m:e>
                          </m:eqArr>
                        </m:e>
                      </m:d>
                    </m:oMath>
                  </m:oMathPara>
                </a14:m>
                <a:endParaRPr lang="en-US" sz="1600" dirty="0">
                  <a:latin typeface="+mj-lt"/>
                </a:endParaRPr>
              </a:p>
            </p:txBody>
          </p:sp>
        </mc:Choice>
        <mc:Fallback xmlns="">
          <p:sp>
            <p:nvSpPr>
              <p:cNvPr id="7" name="TextBox 6">
                <a:extLst>
                  <a:ext uri="{FF2B5EF4-FFF2-40B4-BE49-F238E27FC236}">
                    <a16:creationId xmlns:a16="http://schemas.microsoft.com/office/drawing/2014/main" id="{038CA894-DFBF-4FC4-9608-AF4D8DFB9984}"/>
                  </a:ext>
                </a:extLst>
              </p:cNvPr>
              <p:cNvSpPr txBox="1">
                <a:spLocks noRot="1" noChangeAspect="1" noMove="1" noResize="1" noEditPoints="1" noAdjustHandles="1" noChangeArrowheads="1" noChangeShapeType="1" noTextEdit="1"/>
              </p:cNvSpPr>
              <p:nvPr/>
            </p:nvSpPr>
            <p:spPr bwMode="gray">
              <a:xfrm>
                <a:off x="157718" y="5776739"/>
                <a:ext cx="8427256" cy="937260"/>
              </a:xfrm>
              <a:prstGeom prst="rect">
                <a:avLst/>
              </a:prstGeom>
              <a:blipFill>
                <a:blip r:embed="rId4"/>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1E89C6D6-A4A4-400A-BF91-5E275210F76C}"/>
              </a:ext>
            </a:extLst>
          </p:cNvPr>
          <p:cNvSpPr/>
          <p:nvPr/>
        </p:nvSpPr>
        <p:spPr bwMode="gray">
          <a:xfrm>
            <a:off x="8954884" y="5505510"/>
            <a:ext cx="274320" cy="247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1</a:t>
            </a:r>
          </a:p>
        </p:txBody>
      </p:sp>
      <p:sp>
        <p:nvSpPr>
          <p:cNvPr id="9" name="Oval 8">
            <a:extLst>
              <a:ext uri="{FF2B5EF4-FFF2-40B4-BE49-F238E27FC236}">
                <a16:creationId xmlns:a16="http://schemas.microsoft.com/office/drawing/2014/main" id="{2674E016-8202-457D-A0F8-E6A325603A07}"/>
              </a:ext>
            </a:extLst>
          </p:cNvPr>
          <p:cNvSpPr/>
          <p:nvPr/>
        </p:nvSpPr>
        <p:spPr bwMode="gray">
          <a:xfrm>
            <a:off x="8922329" y="5992336"/>
            <a:ext cx="274320" cy="247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2</a:t>
            </a:r>
          </a:p>
        </p:txBody>
      </p:sp>
      <p:sp>
        <p:nvSpPr>
          <p:cNvPr id="10" name="Oval 9">
            <a:extLst>
              <a:ext uri="{FF2B5EF4-FFF2-40B4-BE49-F238E27FC236}">
                <a16:creationId xmlns:a16="http://schemas.microsoft.com/office/drawing/2014/main" id="{3F073A7D-46FD-4AAA-AE24-3BEF627088DA}"/>
              </a:ext>
            </a:extLst>
          </p:cNvPr>
          <p:cNvSpPr/>
          <p:nvPr/>
        </p:nvSpPr>
        <p:spPr bwMode="gray">
          <a:xfrm>
            <a:off x="9630991" y="5554963"/>
            <a:ext cx="274320" cy="247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3</a:t>
            </a:r>
          </a:p>
        </p:txBody>
      </p:sp>
      <p:cxnSp>
        <p:nvCxnSpPr>
          <p:cNvPr id="12" name="Straight Connector 11">
            <a:extLst>
              <a:ext uri="{FF2B5EF4-FFF2-40B4-BE49-F238E27FC236}">
                <a16:creationId xmlns:a16="http://schemas.microsoft.com/office/drawing/2014/main" id="{4F99B9B5-704B-4FDD-AC37-5E47B76B6E54}"/>
              </a:ext>
            </a:extLst>
          </p:cNvPr>
          <p:cNvCxnSpPr>
            <a:cxnSpLocks/>
            <a:stCxn id="8" idx="4"/>
            <a:endCxn id="9" idx="0"/>
          </p:cNvCxnSpPr>
          <p:nvPr/>
        </p:nvCxnSpPr>
        <p:spPr bwMode="gray">
          <a:xfrm flipH="1">
            <a:off x="9059489" y="5753022"/>
            <a:ext cx="32555" cy="23931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E86A24-3A15-4736-A379-2F635BEDD86D}"/>
              </a:ext>
            </a:extLst>
          </p:cNvPr>
          <p:cNvCxnSpPr>
            <a:cxnSpLocks/>
            <a:stCxn id="9" idx="7"/>
            <a:endCxn id="10" idx="3"/>
          </p:cNvCxnSpPr>
          <p:nvPr/>
        </p:nvCxnSpPr>
        <p:spPr bwMode="gray">
          <a:xfrm flipV="1">
            <a:off x="9156476" y="5766228"/>
            <a:ext cx="514688" cy="2623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E944A5E-3327-486C-95E6-1D211145CCAE}"/>
              </a:ext>
            </a:extLst>
          </p:cNvPr>
          <p:cNvSpPr txBox="1"/>
          <p:nvPr/>
        </p:nvSpPr>
        <p:spPr bwMode="gray">
          <a:xfrm>
            <a:off x="8876609" y="6284355"/>
            <a:ext cx="579120" cy="17526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(1,4)</a:t>
            </a:r>
          </a:p>
        </p:txBody>
      </p:sp>
      <p:sp>
        <p:nvSpPr>
          <p:cNvPr id="18" name="TextBox 17">
            <a:extLst>
              <a:ext uri="{FF2B5EF4-FFF2-40B4-BE49-F238E27FC236}">
                <a16:creationId xmlns:a16="http://schemas.microsoft.com/office/drawing/2014/main" id="{5ABC4CBB-A6E5-4474-8901-E8AD0DDC9C23}"/>
              </a:ext>
            </a:extLst>
          </p:cNvPr>
          <p:cNvSpPr txBox="1"/>
          <p:nvPr/>
        </p:nvSpPr>
        <p:spPr bwMode="gray">
          <a:xfrm>
            <a:off x="9630991" y="5873099"/>
            <a:ext cx="579120" cy="17526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(3,5)</a:t>
            </a:r>
          </a:p>
        </p:txBody>
      </p:sp>
      <p:sp>
        <p:nvSpPr>
          <p:cNvPr id="19" name="TextBox 18">
            <a:extLst>
              <a:ext uri="{FF2B5EF4-FFF2-40B4-BE49-F238E27FC236}">
                <a16:creationId xmlns:a16="http://schemas.microsoft.com/office/drawing/2014/main" id="{878F04D2-1F2B-4FD6-AB35-C6B4170D49C9}"/>
              </a:ext>
            </a:extLst>
          </p:cNvPr>
          <p:cNvSpPr txBox="1"/>
          <p:nvPr/>
        </p:nvSpPr>
        <p:spPr bwMode="gray">
          <a:xfrm>
            <a:off x="8480369" y="5511840"/>
            <a:ext cx="579120" cy="17526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(4,4)</a:t>
            </a:r>
          </a:p>
        </p:txBody>
      </p:sp>
      <p:sp>
        <p:nvSpPr>
          <p:cNvPr id="23" name="TextBox 22">
            <a:extLst>
              <a:ext uri="{FF2B5EF4-FFF2-40B4-BE49-F238E27FC236}">
                <a16:creationId xmlns:a16="http://schemas.microsoft.com/office/drawing/2014/main" id="{4A9FAC19-CD5B-470F-B6DA-E374FC1D7426}"/>
              </a:ext>
            </a:extLst>
          </p:cNvPr>
          <p:cNvSpPr txBox="1"/>
          <p:nvPr/>
        </p:nvSpPr>
        <p:spPr bwMode="gray">
          <a:xfrm>
            <a:off x="9285018" y="6110375"/>
            <a:ext cx="2001444" cy="523220"/>
          </a:xfrm>
          <a:prstGeom prst="rect">
            <a:avLst/>
          </a:prstGeom>
          <a:noFill/>
        </p:spPr>
        <p:txBody>
          <a:bodyPr wrap="square">
            <a:spAutoFit/>
          </a:bodyPr>
          <a:lstStyle/>
          <a:p>
            <a:pPr>
              <a:spcBef>
                <a:spcPts val="300"/>
              </a:spcBef>
              <a:spcAft>
                <a:spcPts val="300"/>
              </a:spcAft>
              <a:buClr>
                <a:schemeClr val="accent1"/>
              </a:buClr>
              <a:buSzPct val="90000"/>
            </a:pPr>
            <a:r>
              <a:rPr lang="en-US" sz="1400" dirty="0"/>
              <a:t>(node feature, aggregated feature)</a:t>
            </a:r>
          </a:p>
        </p:txBody>
      </p:sp>
      <p:sp>
        <p:nvSpPr>
          <p:cNvPr id="27" name="TextBox 26">
            <a:extLst>
              <a:ext uri="{FF2B5EF4-FFF2-40B4-BE49-F238E27FC236}">
                <a16:creationId xmlns:a16="http://schemas.microsoft.com/office/drawing/2014/main" id="{F333F257-862D-4C98-88CB-5A425D4C4EB0}"/>
              </a:ext>
            </a:extLst>
          </p:cNvPr>
          <p:cNvSpPr txBox="1"/>
          <p:nvPr/>
        </p:nvSpPr>
        <p:spPr bwMode="gray">
          <a:xfrm>
            <a:off x="2359276" y="5464397"/>
            <a:ext cx="419314" cy="369332"/>
          </a:xfrm>
          <a:prstGeom prst="rect">
            <a:avLst/>
          </a:prstGeom>
          <a:noFill/>
        </p:spPr>
        <p:txBody>
          <a:bodyPr wrap="square">
            <a:spAutoFit/>
          </a:bodyPr>
          <a:lstStyle/>
          <a:p>
            <a:r>
              <a:rPr lang="en-US" b="1" i="1" dirty="0"/>
              <a:t>A</a:t>
            </a:r>
          </a:p>
        </p:txBody>
      </p:sp>
      <p:sp>
        <p:nvSpPr>
          <p:cNvPr id="28" name="TextBox 27">
            <a:extLst>
              <a:ext uri="{FF2B5EF4-FFF2-40B4-BE49-F238E27FC236}">
                <a16:creationId xmlns:a16="http://schemas.microsoft.com/office/drawing/2014/main" id="{935AFE51-114A-495B-940C-93931730A533}"/>
              </a:ext>
            </a:extLst>
          </p:cNvPr>
          <p:cNvSpPr txBox="1"/>
          <p:nvPr/>
        </p:nvSpPr>
        <p:spPr bwMode="gray">
          <a:xfrm>
            <a:off x="4176706" y="5434905"/>
            <a:ext cx="419314" cy="369332"/>
          </a:xfrm>
          <a:prstGeom prst="rect">
            <a:avLst/>
          </a:prstGeom>
          <a:noFill/>
        </p:spPr>
        <p:txBody>
          <a:bodyPr wrap="square">
            <a:spAutoFit/>
          </a:bodyPr>
          <a:lstStyle/>
          <a:p>
            <a:r>
              <a:rPr lang="en-US" b="1" i="1" dirty="0"/>
              <a:t>X</a:t>
            </a:r>
          </a:p>
        </p:txBody>
      </p:sp>
      <p:sp>
        <p:nvSpPr>
          <p:cNvPr id="20" name="TextBox 19">
            <a:extLst>
              <a:ext uri="{FF2B5EF4-FFF2-40B4-BE49-F238E27FC236}">
                <a16:creationId xmlns:a16="http://schemas.microsoft.com/office/drawing/2014/main" id="{1B7528FB-6281-4C47-91A4-DF6DE5FBD79B}"/>
              </a:ext>
            </a:extLst>
          </p:cNvPr>
          <p:cNvSpPr txBox="1"/>
          <p:nvPr/>
        </p:nvSpPr>
        <p:spPr bwMode="gray">
          <a:xfrm>
            <a:off x="967814" y="5457930"/>
            <a:ext cx="763151" cy="369332"/>
          </a:xfrm>
          <a:prstGeom prst="rect">
            <a:avLst/>
          </a:prstGeom>
          <a:noFill/>
        </p:spPr>
        <p:txBody>
          <a:bodyPr wrap="square">
            <a:spAutoFit/>
          </a:bodyPr>
          <a:lstStyle/>
          <a:p>
            <a:r>
              <a:rPr lang="en-US" b="1" i="1" dirty="0"/>
              <a:t>D</a:t>
            </a:r>
            <a:r>
              <a:rPr lang="en-US" b="1" i="1" baseline="30000" dirty="0"/>
              <a:t>-1</a:t>
            </a:r>
            <a:endParaRPr lang="en-US" b="1" i="1" dirty="0"/>
          </a:p>
        </p:txBody>
      </p:sp>
      <p:sp>
        <p:nvSpPr>
          <p:cNvPr id="21" name="TextBox 20">
            <a:extLst>
              <a:ext uri="{FF2B5EF4-FFF2-40B4-BE49-F238E27FC236}">
                <a16:creationId xmlns:a16="http://schemas.microsoft.com/office/drawing/2014/main" id="{614074A7-D384-4936-9992-D02C223EFD97}"/>
              </a:ext>
            </a:extLst>
          </p:cNvPr>
          <p:cNvSpPr txBox="1"/>
          <p:nvPr/>
        </p:nvSpPr>
        <p:spPr bwMode="gray">
          <a:xfrm>
            <a:off x="3447135" y="5423571"/>
            <a:ext cx="419314" cy="369332"/>
          </a:xfrm>
          <a:prstGeom prst="rect">
            <a:avLst/>
          </a:prstGeom>
          <a:noFill/>
        </p:spPr>
        <p:txBody>
          <a:bodyPr wrap="square">
            <a:spAutoFit/>
          </a:bodyPr>
          <a:lstStyle/>
          <a:p>
            <a:r>
              <a:rPr lang="en-US" b="1" i="1" dirty="0"/>
              <a:t>I</a:t>
            </a:r>
          </a:p>
        </p:txBody>
      </p:sp>
    </p:spTree>
    <p:extLst>
      <p:ext uri="{BB962C8B-B14F-4D97-AF65-F5344CB8AC3E}">
        <p14:creationId xmlns:p14="http://schemas.microsoft.com/office/powerpoint/2010/main" val="3808916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9E14F-9C66-49C9-A2F2-BB59CAC790A6}"/>
              </a:ext>
            </a:extLst>
          </p:cNvPr>
          <p:cNvSpPr>
            <a:spLocks noGrp="1"/>
          </p:cNvSpPr>
          <p:nvPr>
            <p:ph type="title"/>
          </p:nvPr>
        </p:nvSpPr>
        <p:spPr/>
        <p:txBody>
          <a:bodyPr/>
          <a:lstStyle/>
          <a:p>
            <a:r>
              <a:rPr lang="en-US" dirty="0"/>
              <a:t>Spectral Operation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D18599-AF26-4CFC-AB29-71FE1936A909}"/>
                  </a:ext>
                </a:extLst>
              </p:cNvPr>
              <p:cNvSpPr>
                <a:spLocks noGrp="1"/>
              </p:cNvSpPr>
              <p:nvPr>
                <p:ph idx="1"/>
              </p:nvPr>
            </p:nvSpPr>
            <p:spPr>
              <a:xfrm>
                <a:off x="359308" y="1010127"/>
                <a:ext cx="11473384" cy="1655838"/>
              </a:xfrm>
            </p:spPr>
            <p:txBody>
              <a:bodyPr/>
              <a:lstStyle/>
              <a:p>
                <a:endParaRPr lang="en-US" b="1" dirty="0"/>
              </a:p>
              <a:p>
                <a:r>
                  <a:rPr lang="en-US" b="1" dirty="0"/>
                  <a:t>  </a:t>
                </a:r>
                <a14:m>
                  <m:oMath xmlns:m="http://schemas.openxmlformats.org/officeDocument/2006/math">
                    <m:r>
                      <m:rPr>
                        <m:sty m:val="p"/>
                      </m:rPr>
                      <a:rPr lang="en-US" b="0" i="0" dirty="0" smtClean="0">
                        <a:latin typeface="Cambria Math" panose="02040503050406030204" pitchFamily="18" charset="0"/>
                      </a:rPr>
                      <m:t>a</m:t>
                    </m:r>
                    <m:r>
                      <a:rPr lang="en-US" i="1" dirty="0" smtClean="0">
                        <a:latin typeface="Cambria Math" panose="02040503050406030204" pitchFamily="18" charset="0"/>
                      </a:rPr>
                      <m:t>𝑔𝑔𝑟𝑒𝑔𝑎𝑡𝑒</m:t>
                    </m:r>
                    <m:sSub>
                      <m:sSubPr>
                        <m:ctrlPr>
                          <a:rPr lang="en-US" i="1" dirty="0" smtClean="0">
                            <a:latin typeface="Cambria Math" panose="02040503050406030204" pitchFamily="18" charset="0"/>
                          </a:rPr>
                        </m:ctrlPr>
                      </m:sSubPr>
                      <m:e>
                        <m:d>
                          <m:dPr>
                            <m:ctrlPr>
                              <a:rPr lang="en-US" i="1" dirty="0" smtClean="0">
                                <a:latin typeface="Cambria Math" panose="02040503050406030204" pitchFamily="18" charset="0"/>
                              </a:rPr>
                            </m:ctrlPr>
                          </m:dPr>
                          <m:e>
                            <m:r>
                              <a:rPr lang="en-US" b="0" i="1" dirty="0" smtClean="0">
                                <a:latin typeface="Cambria Math" panose="02040503050406030204" pitchFamily="18" charset="0"/>
                              </a:rPr>
                              <m:t>𝐴</m:t>
                            </m:r>
                            <m:r>
                              <a:rPr lang="en-US" i="1" dirty="0" err="1" smtClean="0">
                                <a:latin typeface="Cambria Math" panose="02040503050406030204" pitchFamily="18" charset="0"/>
                              </a:rPr>
                              <m:t>,</m:t>
                            </m:r>
                            <m:r>
                              <a:rPr lang="en-US" i="1" dirty="0" err="1" smtClean="0">
                                <a:latin typeface="Cambria Math" panose="02040503050406030204" pitchFamily="18" charset="0"/>
                              </a:rPr>
                              <m:t>𝑋</m:t>
                            </m:r>
                          </m:e>
                        </m:d>
                      </m:e>
                      <m:sub>
                        <m:r>
                          <a:rPr lang="en-US" i="1" dirty="0" err="1" smtClean="0">
                            <a:latin typeface="Cambria Math" panose="02040503050406030204" pitchFamily="18" charset="0"/>
                          </a:rPr>
                          <m:t>𝑖</m:t>
                        </m:r>
                      </m:sub>
                    </m:sSub>
                    <m:r>
                      <a:rPr lang="en-US" i="1" dirty="0" smtClean="0">
                        <a:latin typeface="Cambria Math" panose="02040503050406030204" pitchFamily="18" charset="0"/>
                      </a:rPr>
                      <m:t>=</m:t>
                    </m:r>
                    <m:sSub>
                      <m:sSubPr>
                        <m:ctrlPr>
                          <a:rPr lang="en-US" i="1" dirty="0" err="1" smtClean="0">
                            <a:latin typeface="Cambria Math" panose="02040503050406030204" pitchFamily="18" charset="0"/>
                          </a:rPr>
                        </m:ctrlPr>
                      </m:sSubPr>
                      <m:e>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−0.5</m:t>
                            </m:r>
                          </m:sup>
                        </m:sSup>
                        <m:acc>
                          <m:accPr>
                            <m:chr m:val="̃"/>
                            <m:ctrlPr>
                              <a:rPr lang="en-US" i="1" dirty="0">
                                <a:latin typeface="Cambria Math" panose="02040503050406030204" pitchFamily="18" charset="0"/>
                              </a:rPr>
                            </m:ctrlPr>
                          </m:accPr>
                          <m:e>
                            <m:r>
                              <a:rPr lang="en-US" i="1" dirty="0">
                                <a:latin typeface="Cambria Math" panose="02040503050406030204" pitchFamily="18" charset="0"/>
                              </a:rPr>
                              <m:t>𝐴</m:t>
                            </m:r>
                          </m:e>
                        </m:acc>
                      </m:e>
                      <m:sub>
                        <m:r>
                          <a:rPr lang="en-US" b="0" i="1" dirty="0" smtClean="0">
                            <a:latin typeface="Cambria Math" panose="02040503050406030204" pitchFamily="18" charset="0"/>
                          </a:rPr>
                          <m:t> </m:t>
                        </m:r>
                      </m:sub>
                    </m:sSub>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−0.5</m:t>
                        </m:r>
                      </m:sup>
                    </m:sSup>
                    <m:r>
                      <a:rPr lang="en-US" i="1" dirty="0" smtClean="0">
                        <a:latin typeface="Cambria Math" panose="02040503050406030204" pitchFamily="18" charset="0"/>
                      </a:rPr>
                      <m:t>𝑋</m:t>
                    </m:r>
                    <m:r>
                      <a:rPr lang="en-US" b="0" i="1" dirty="0" smtClean="0">
                        <a:latin typeface="Cambria Math" panose="02040503050406030204" pitchFamily="18" charset="0"/>
                      </a:rPr>
                      <m:t>=</m:t>
                    </m:r>
                    <m:nary>
                      <m:naryPr>
                        <m:chr m:val="∑"/>
                        <m:supHide m:val="on"/>
                        <m:ctrlPr>
                          <a:rPr lang="en-US" i="1" dirty="0">
                            <a:latin typeface="Cambria Math" panose="02040503050406030204" pitchFamily="18" charset="0"/>
                          </a:rPr>
                        </m:ctrlPr>
                      </m:naryPr>
                      <m:sub>
                        <m:r>
                          <m:rPr>
                            <m:brk m:alnAt="7"/>
                          </m:rPr>
                          <a:rPr lang="en-US" i="1" dirty="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𝑁</m:t>
                        </m:r>
                      </m:sub>
                      <m:sup/>
                      <m:e>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𝐷</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𝑖</m:t>
                                </m:r>
                              </m:sub>
                              <m:sup>
                                <m:r>
                                  <a:rPr lang="en-US" b="0" i="1" dirty="0" smtClean="0">
                                    <a:latin typeface="Cambria Math" panose="02040503050406030204" pitchFamily="18" charset="0"/>
                                  </a:rPr>
                                  <m:t>0.5</m:t>
                                </m:r>
                              </m:sup>
                            </m:sSubSup>
                          </m:den>
                        </m:f>
                        <m:sSub>
                          <m:sSubPr>
                            <m:ctrlPr>
                              <a:rPr lang="en-US" i="1" dirty="0">
                                <a:latin typeface="Cambria Math" panose="02040503050406030204" pitchFamily="18" charset="0"/>
                              </a:rPr>
                            </m:ctrlPr>
                          </m:sSubPr>
                          <m:e>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𝐴</m:t>
                                    </m:r>
                                  </m:e>
                                </m:acc>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e>
                          <m:sub>
                            <m:r>
                              <a:rPr lang="en-US" b="0" i="1" dirty="0" smtClean="0">
                                <a:latin typeface="Cambria Math" panose="02040503050406030204" pitchFamily="18" charset="0"/>
                              </a:rPr>
                              <m:t> </m:t>
                            </m:r>
                          </m:sub>
                        </m:sSub>
                        <m:sSub>
                          <m:sSubPr>
                            <m:ctrlPr>
                              <a:rPr lang="en-US" i="1" dirty="0">
                                <a:latin typeface="Cambria Math" panose="02040503050406030204" pitchFamily="18" charset="0"/>
                              </a:rPr>
                            </m:ctrlPr>
                          </m:sSubPr>
                          <m:e>
                            <m:f>
                              <m:fPr>
                                <m:ctrlPr>
                                  <a:rPr lang="en-US" i="1" dirty="0">
                                    <a:latin typeface="Cambria Math" panose="02040503050406030204" pitchFamily="18" charset="0"/>
                                  </a:rPr>
                                </m:ctrlPr>
                              </m:fPr>
                              <m:num>
                                <m:r>
                                  <a:rPr lang="en-US" i="1" dirty="0">
                                    <a:latin typeface="Cambria Math" panose="02040503050406030204" pitchFamily="18" charset="0"/>
                                  </a:rPr>
                                  <m:t>1</m:t>
                                </m:r>
                              </m:num>
                              <m:den>
                                <m:sSubSup>
                                  <m:sSubSupPr>
                                    <m:ctrlPr>
                                      <a:rPr lang="en-US" i="1" dirty="0">
                                        <a:latin typeface="Cambria Math" panose="02040503050406030204" pitchFamily="18" charset="0"/>
                                      </a:rPr>
                                    </m:ctrlPr>
                                  </m:sSubSupPr>
                                  <m:e>
                                    <m:r>
                                      <a:rPr lang="en-US" i="1" dirty="0">
                                        <a:latin typeface="Cambria Math" panose="02040503050406030204" pitchFamily="18" charset="0"/>
                                      </a:rPr>
                                      <m:t>𝐷</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𝑖</m:t>
                                    </m:r>
                                  </m:sub>
                                  <m:sup>
                                    <m:r>
                                      <a:rPr lang="en-US" i="1" dirty="0">
                                        <a:latin typeface="Cambria Math" panose="02040503050406030204" pitchFamily="18" charset="0"/>
                                      </a:rPr>
                                      <m:t>0.5</m:t>
                                    </m:r>
                                  </m:sup>
                                </m:sSubSup>
                              </m:den>
                            </m:f>
                            <m:r>
                              <a:rPr lang="en-US" i="1" dirty="0">
                                <a:latin typeface="Cambria Math" panose="02040503050406030204" pitchFamily="18" charset="0"/>
                              </a:rPr>
                              <m:t>𝑋</m:t>
                            </m:r>
                          </m:e>
                          <m:sub>
                            <m:r>
                              <a:rPr lang="en-US" i="1" dirty="0">
                                <a:latin typeface="Cambria Math" panose="02040503050406030204" pitchFamily="18" charset="0"/>
                              </a:rPr>
                              <m:t>𝑗</m:t>
                            </m:r>
                          </m:sub>
                        </m:sSub>
                        <m:r>
                          <a:rPr lang="en-US" b="0" i="1" dirty="0" smtClean="0">
                            <a:latin typeface="Cambria Math" panose="02040503050406030204" pitchFamily="18" charset="0"/>
                          </a:rPr>
                          <m:t>= </m:t>
                        </m:r>
                      </m:e>
                    </m:nary>
                  </m:oMath>
                </a14:m>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01D18599-AF26-4CFC-AB29-71FE1936A909}"/>
                  </a:ext>
                </a:extLst>
              </p:cNvPr>
              <p:cNvSpPr>
                <a:spLocks noGrp="1" noRot="1" noChangeAspect="1" noMove="1" noResize="1" noEditPoints="1" noAdjustHandles="1" noChangeArrowheads="1" noChangeShapeType="1" noTextEdit="1"/>
              </p:cNvSpPr>
              <p:nvPr>
                <p:ph idx="1"/>
              </p:nvPr>
            </p:nvSpPr>
            <p:spPr>
              <a:xfrm>
                <a:off x="359308" y="1010127"/>
                <a:ext cx="11473384" cy="1655838"/>
              </a:xfrm>
              <a:blipFill>
                <a:blip r:embed="rId3"/>
                <a:stretch>
                  <a:fillRect t="-479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526067D-6F9B-4F41-80FC-098965204EE8}"/>
              </a:ext>
            </a:extLst>
          </p:cNvPr>
          <p:cNvSpPr>
            <a:spLocks noGrp="1"/>
          </p:cNvSpPr>
          <p:nvPr>
            <p:ph type="sldNum" sz="quarter" idx="12"/>
          </p:nvPr>
        </p:nvSpPr>
        <p:spPr/>
        <p:txBody>
          <a:bodyPr/>
          <a:lstStyle/>
          <a:p>
            <a:fld id="{81561042-0DC2-4A04-AA50-F6D44EB20EBA}" type="slidenum">
              <a:rPr lang="en-US" smtClean="0"/>
              <a:t>21</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8CA894-DFBF-4FC4-9608-AF4D8DFB9984}"/>
                  </a:ext>
                </a:extLst>
              </p:cNvPr>
              <p:cNvSpPr txBox="1"/>
              <p:nvPr/>
            </p:nvSpPr>
            <p:spPr bwMode="gray">
              <a:xfrm>
                <a:off x="80009" y="5101578"/>
                <a:ext cx="8514196" cy="937260"/>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rPr>
                          </m:ctrlPr>
                        </m:dPr>
                        <m:e>
                          <m:m>
                            <m:mPr>
                              <m:mcs>
                                <m:mc>
                                  <m:mcPr>
                                    <m:count m:val="3"/>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1/2</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d>
                      <m:d>
                        <m:dPr>
                          <m:begChr m:val="["/>
                          <m:endChr m:val="]"/>
                          <m:ctrlPr>
                            <a:rPr lang="en-US" sz="1600" i="1">
                              <a:latin typeface="Cambria Math" panose="02040503050406030204" pitchFamily="18" charset="0"/>
                            </a:rPr>
                          </m:ctrlPr>
                        </m:dPr>
                        <m:e>
                          <m:m>
                            <m:mPr>
                              <m:mcs>
                                <m:mc>
                                  <m:mcPr>
                                    <m:count m:val="3"/>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i="1">
                                    <a:latin typeface="Cambria Math" panose="02040503050406030204" pitchFamily="18" charset="0"/>
                                  </a:rPr>
                                  <m:t>1</m:t>
                                </m:r>
                              </m:e>
                              <m:e>
                                <m:r>
                                  <a:rPr lang="en-US" sz="1600" i="1">
                                    <a:latin typeface="Cambria Math" panose="02040503050406030204" pitchFamily="18" charset="0"/>
                                  </a:rPr>
                                  <m:t>0</m:t>
                                </m:r>
                              </m:e>
                            </m:mr>
                            <m:mr>
                              <m:e>
                                <m:r>
                                  <a:rPr lang="en-US" sz="1600" i="1" smtClean="0">
                                    <a:latin typeface="Cambria Math" panose="02040503050406030204" pitchFamily="18" charset="0"/>
                                  </a:rPr>
                                  <m:t>1</m:t>
                                </m:r>
                              </m:e>
                              <m:e>
                                <m:r>
                                  <a:rPr lang="en-US" sz="1600" b="0" i="1" smtClean="0">
                                    <a:latin typeface="Cambria Math" panose="02040503050406030204" pitchFamily="18" charset="0"/>
                                  </a:rPr>
                                  <m:t>1</m:t>
                                </m:r>
                              </m:e>
                              <m:e>
                                <m:r>
                                  <a:rPr lang="en-US" sz="1600" i="1">
                                    <a:latin typeface="Cambria Math" panose="02040503050406030204" pitchFamily="18" charset="0"/>
                                  </a:rPr>
                                  <m:t>1</m:t>
                                </m:r>
                              </m:e>
                            </m:mr>
                            <m:mr>
                              <m:e>
                                <m:r>
                                  <a:rPr lang="en-US" sz="1600" i="1">
                                    <a:latin typeface="Cambria Math" panose="02040503050406030204" pitchFamily="18" charset="0"/>
                                  </a:rPr>
                                  <m:t>0</m:t>
                                </m:r>
                              </m:e>
                              <m:e>
                                <m:r>
                                  <a:rPr lang="en-US" sz="1600" i="1">
                                    <a:latin typeface="Cambria Math" panose="02040503050406030204" pitchFamily="18" charset="0"/>
                                  </a:rPr>
                                  <m:t>1</m:t>
                                </m:r>
                              </m:e>
                              <m:e>
                                <m:r>
                                  <a:rPr lang="en-US" sz="1600" b="0" i="1" smtClean="0">
                                    <a:latin typeface="Cambria Math" panose="02040503050406030204" pitchFamily="18" charset="0"/>
                                  </a:rPr>
                                  <m:t>1</m:t>
                                </m:r>
                              </m:e>
                            </m:mr>
                          </m:m>
                        </m:e>
                      </m:d>
                      <m:d>
                        <m:dPr>
                          <m:begChr m:val="["/>
                          <m:endChr m:val="]"/>
                          <m:ctrlPr>
                            <a:rPr lang="en-US" sz="1600" i="1">
                              <a:latin typeface="Cambria Math" panose="02040503050406030204" pitchFamily="18" charset="0"/>
                            </a:rPr>
                          </m:ctrlPr>
                        </m:dPr>
                        <m:e>
                          <m:m>
                            <m:mPr>
                              <m:mcs>
                                <m:mc>
                                  <m:mcPr>
                                    <m:count m:val="3"/>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i="1" smtClean="0">
                                    <a:latin typeface="Cambria Math" panose="02040503050406030204" pitchFamily="18" charset="0"/>
                                  </a:rPr>
                                  <m:t>0</m:t>
                                </m:r>
                              </m:e>
                              <m:e>
                                <m:r>
                                  <a:rPr lang="en-US" sz="1600" i="1">
                                    <a:latin typeface="Cambria Math" panose="02040503050406030204" pitchFamily="18" charset="0"/>
                                  </a:rPr>
                                  <m:t>1/2</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0</m:t>
                                </m:r>
                              </m:e>
                              <m:e>
                                <m:r>
                                  <a:rPr lang="en-US" sz="1600" i="1">
                                    <a:latin typeface="Cambria Math" panose="02040503050406030204" pitchFamily="18" charset="0"/>
                                  </a:rPr>
                                  <m:t>1</m:t>
                                </m:r>
                              </m:e>
                            </m:mr>
                          </m:m>
                        </m:e>
                      </m:d>
                      <m:d>
                        <m:dPr>
                          <m:begChr m:val="["/>
                          <m:endChr m:val="]"/>
                          <m:ctrlPr>
                            <a:rPr lang="en-US" sz="1600" b="0" i="1" smtClean="0">
                              <a:latin typeface="Cambria Math" panose="02040503050406030204" pitchFamily="18" charset="0"/>
                            </a:rPr>
                          </m:ctrlPr>
                        </m:dPr>
                        <m:e>
                          <m:eqArr>
                            <m:eqArrPr>
                              <m:ctrlPr>
                                <a:rPr lang="en-US" sz="1600" b="0" i="1" smtClean="0">
                                  <a:solidFill>
                                    <a:srgbClr val="C00000"/>
                                  </a:solidFill>
                                  <a:latin typeface="Cambria Math" panose="02040503050406030204" pitchFamily="18" charset="0"/>
                                </a:rPr>
                              </m:ctrlPr>
                            </m:eqArrPr>
                            <m:e>
                              <m:r>
                                <a:rPr lang="en-US" sz="1600" b="0" i="1" smtClean="0">
                                  <a:solidFill>
                                    <a:srgbClr val="C00000"/>
                                  </a:solidFill>
                                  <a:latin typeface="Cambria Math" panose="02040503050406030204" pitchFamily="18" charset="0"/>
                                </a:rPr>
                                <m:t>3</m:t>
                              </m:r>
                            </m:e>
                            <m:e>
                              <m:r>
                                <a:rPr lang="en-US" sz="1600" b="0" i="1" smtClean="0">
                                  <a:solidFill>
                                    <a:srgbClr val="C00000"/>
                                  </a:solidFill>
                                  <a:latin typeface="Cambria Math" panose="02040503050406030204" pitchFamily="18" charset="0"/>
                                </a:rPr>
                                <m:t>1</m:t>
                              </m:r>
                            </m:e>
                            <m:e>
                              <m:r>
                                <a:rPr lang="en-US" sz="1600" b="0" i="1" smtClean="0">
                                  <a:solidFill>
                                    <a:srgbClr val="C00000"/>
                                  </a:solidFill>
                                  <a:latin typeface="Cambria Math" panose="02040503050406030204" pitchFamily="18" charset="0"/>
                                </a:rPr>
                                <m:t>4</m:t>
                              </m:r>
                            </m:e>
                          </m:eqArr>
                        </m:e>
                      </m:d>
                      <m:r>
                        <a:rPr lang="en-US" sz="1600" b="0" i="1" smtClean="0">
                          <a:latin typeface="Cambria Math" panose="02040503050406030204" pitchFamily="18" charset="0"/>
                        </a:rPr>
                        <m:t>=</m:t>
                      </m:r>
                      <m:d>
                        <m:dPr>
                          <m:begChr m:val="["/>
                          <m:endChr m:val="]"/>
                          <m:ctrlPr>
                            <a:rPr lang="en-US" sz="1600" i="1" smtClean="0">
                              <a:latin typeface="Cambria Math" panose="02040503050406030204" pitchFamily="18" charset="0"/>
                            </a:rPr>
                          </m:ctrlPr>
                        </m:dPr>
                        <m:e>
                          <m:eqArr>
                            <m:eqArrPr>
                              <m:ctrlPr>
                                <a:rPr lang="en-US" sz="1600" i="1">
                                  <a:latin typeface="Cambria Math" panose="02040503050406030204" pitchFamily="18" charset="0"/>
                                </a:rPr>
                              </m:ctrlPr>
                            </m:eqArrPr>
                            <m:e>
                              <m:d>
                                <m:dPr>
                                  <m:ctrlPr>
                                    <a:rPr lang="en-US" sz="1600" i="1">
                                      <a:latin typeface="Cambria Math" panose="02040503050406030204" pitchFamily="18" charset="0"/>
                                    </a:rPr>
                                  </m:ctrlPr>
                                </m:dPr>
                                <m:e>
                                  <m:r>
                                    <a:rPr lang="en-US" sz="1600" b="0" i="1" smtClean="0">
                                      <a:latin typeface="Cambria Math" panose="02040503050406030204" pitchFamily="18" charset="0"/>
                                    </a:rPr>
                                    <m:t>1</m:t>
                                  </m:r>
                                </m:e>
                              </m:d>
                              <m:d>
                                <m:dPr>
                                  <m:ctrlPr>
                                    <a:rPr lang="en-US" sz="1600" i="1">
                                      <a:solidFill>
                                        <a:srgbClr val="C00000"/>
                                      </a:solidFill>
                                      <a:latin typeface="Cambria Math" panose="02040503050406030204" pitchFamily="18" charset="0"/>
                                    </a:rPr>
                                  </m:ctrlPr>
                                </m:dPr>
                                <m:e>
                                  <m:r>
                                    <m:rPr>
                                      <m:brk m:alnAt="7"/>
                                    </m:rPr>
                                    <a:rPr lang="en-US" sz="1600" b="0" i="1">
                                      <a:solidFill>
                                        <a:srgbClr val="C00000"/>
                                      </a:solidFill>
                                      <a:latin typeface="Cambria Math" panose="02040503050406030204" pitchFamily="18" charset="0"/>
                                    </a:rPr>
                                    <m:t>3</m:t>
                                  </m:r>
                                </m:e>
                              </m:d>
                              <m:r>
                                <m:rPr>
                                  <m:brk m:alnAt="7"/>
                                </m:rPr>
                                <a:rPr lang="en-US" sz="1600" b="0" i="1">
                                  <a:solidFill>
                                    <a:srgbClr val="C00000"/>
                                  </a:solidFill>
                                  <a:latin typeface="Cambria Math" panose="02040503050406030204" pitchFamily="18" charset="0"/>
                                </a:rPr>
                                <m:t>+</m:t>
                              </m:r>
                              <m:d>
                                <m:dPr>
                                  <m:ctrlPr>
                                    <a:rPr lang="en-US" sz="1600" i="1">
                                      <a:latin typeface="Cambria Math" panose="02040503050406030204" pitchFamily="18" charset="0"/>
                                    </a:rPr>
                                  </m:ctrlPr>
                                </m:dPr>
                                <m:e>
                                  <m:r>
                                    <a:rPr lang="en-US" sz="1600" b="0" i="1" smtClean="0">
                                      <a:latin typeface="Cambria Math" panose="02040503050406030204" pitchFamily="18" charset="0"/>
                                    </a:rPr>
                                    <m:t>0</m:t>
                                  </m:r>
                                </m:e>
                              </m:d>
                              <m:d>
                                <m:dPr>
                                  <m:ctrlPr>
                                    <a:rPr lang="en-US" sz="1600" i="1">
                                      <a:solidFill>
                                        <a:srgbClr val="C00000"/>
                                      </a:solidFill>
                                      <a:latin typeface="Cambria Math" panose="02040503050406030204" pitchFamily="18" charset="0"/>
                                    </a:rPr>
                                  </m:ctrlPr>
                                </m:dPr>
                                <m:e>
                                  <m:r>
                                    <a:rPr lang="en-US" sz="1600" b="0" i="1">
                                      <a:solidFill>
                                        <a:srgbClr val="C00000"/>
                                      </a:solidFill>
                                      <a:latin typeface="Cambria Math" panose="02040503050406030204" pitchFamily="18" charset="0"/>
                                    </a:rPr>
                                    <m:t>1</m:t>
                                  </m:r>
                                </m:e>
                              </m:d>
                              <m:r>
                                <a:rPr lang="en-US" sz="1600" b="0" i="1">
                                  <a:solidFill>
                                    <a:srgbClr val="C00000"/>
                                  </a:solidFill>
                                  <a:latin typeface="Cambria Math" panose="02040503050406030204" pitchFamily="18" charset="0"/>
                                </a:rPr>
                                <m:t>+</m:t>
                              </m:r>
                              <m:r>
                                <a:rPr lang="en-US" sz="1600" b="0" i="1">
                                  <a:latin typeface="Cambria Math" panose="02040503050406030204" pitchFamily="18" charset="0"/>
                                </a:rPr>
                                <m:t>(0)</m:t>
                              </m:r>
                              <m:r>
                                <a:rPr lang="en-US" sz="1600" b="0" i="1">
                                  <a:solidFill>
                                    <a:srgbClr val="C00000"/>
                                  </a:solidFill>
                                  <a:latin typeface="Cambria Math" panose="02040503050406030204" pitchFamily="18" charset="0"/>
                                </a:rPr>
                                <m:t>(4)</m:t>
                              </m:r>
                            </m:e>
                            <m:e>
                              <m:d>
                                <m:dPr>
                                  <m:ctrlPr>
                                    <a:rPr lang="en-US" sz="1600" i="1">
                                      <a:latin typeface="Cambria Math" panose="02040503050406030204" pitchFamily="18" charset="0"/>
                                    </a:rPr>
                                  </m:ctrlPr>
                                </m:dPr>
                                <m:e>
                                  <m:r>
                                    <a:rPr lang="en-US" sz="1600" b="0" i="1">
                                      <a:latin typeface="Cambria Math" panose="02040503050406030204" pitchFamily="18" charset="0"/>
                                    </a:rPr>
                                    <m:t>1</m:t>
                                  </m:r>
                                  <m:r>
                                    <a:rPr lang="en-US" sz="1600" b="0" i="1" smtClean="0">
                                      <a:latin typeface="Cambria Math" panose="02040503050406030204" pitchFamily="18" charset="0"/>
                                    </a:rPr>
                                    <m:t>/2</m:t>
                                  </m:r>
                                </m:e>
                              </m:d>
                              <m:d>
                                <m:dPr>
                                  <m:ctrlPr>
                                    <a:rPr lang="en-US" sz="1600" i="1">
                                      <a:solidFill>
                                        <a:srgbClr val="C00000"/>
                                      </a:solidFill>
                                      <a:latin typeface="Cambria Math" panose="02040503050406030204" pitchFamily="18" charset="0"/>
                                    </a:rPr>
                                  </m:ctrlPr>
                                </m:dPr>
                                <m:e>
                                  <m:r>
                                    <a:rPr lang="en-US" sz="1600" b="0" i="1">
                                      <a:solidFill>
                                        <a:srgbClr val="C00000"/>
                                      </a:solidFill>
                                      <a:latin typeface="Cambria Math" panose="02040503050406030204" pitchFamily="18" charset="0"/>
                                    </a:rPr>
                                    <m:t>3</m:t>
                                  </m:r>
                                </m:e>
                              </m:d>
                              <m:r>
                                <a:rPr lang="en-US" sz="1600" b="0" i="1">
                                  <a:solidFill>
                                    <a:srgbClr val="C00000"/>
                                  </a:solidFill>
                                  <a:latin typeface="Cambria Math" panose="02040503050406030204" pitchFamily="18" charset="0"/>
                                </a:rPr>
                                <m:t>+</m:t>
                              </m:r>
                              <m:d>
                                <m:dPr>
                                  <m:ctrlPr>
                                    <a:rPr lang="en-US" sz="1600" i="1">
                                      <a:latin typeface="Cambria Math" panose="02040503050406030204" pitchFamily="18" charset="0"/>
                                    </a:rPr>
                                  </m:ctrlPr>
                                </m:dPr>
                                <m:e>
                                  <m:r>
                                    <a:rPr lang="en-US" sz="1600" b="0" i="1" smtClean="0">
                                      <a:latin typeface="Cambria Math" panose="02040503050406030204" pitchFamily="18" charset="0"/>
                                    </a:rPr>
                                    <m:t>1/4</m:t>
                                  </m:r>
                                </m:e>
                              </m:d>
                              <m:d>
                                <m:dPr>
                                  <m:ctrlPr>
                                    <a:rPr lang="en-US" sz="1600" i="1">
                                      <a:solidFill>
                                        <a:srgbClr val="C00000"/>
                                      </a:solidFill>
                                      <a:latin typeface="Cambria Math" panose="02040503050406030204" pitchFamily="18" charset="0"/>
                                    </a:rPr>
                                  </m:ctrlPr>
                                </m:dPr>
                                <m:e>
                                  <m:r>
                                    <a:rPr lang="en-US" sz="1600" b="0" i="1">
                                      <a:solidFill>
                                        <a:srgbClr val="C00000"/>
                                      </a:solidFill>
                                      <a:latin typeface="Cambria Math" panose="02040503050406030204" pitchFamily="18" charset="0"/>
                                    </a:rPr>
                                    <m:t>1</m:t>
                                  </m:r>
                                </m:e>
                              </m:d>
                              <m:r>
                                <a:rPr lang="en-US" sz="1600" b="0" i="1">
                                  <a:solidFill>
                                    <a:srgbClr val="C00000"/>
                                  </a:solidFill>
                                  <a:latin typeface="Cambria Math" panose="02040503050406030204" pitchFamily="18" charset="0"/>
                                </a:rPr>
                                <m:t>+</m:t>
                              </m:r>
                              <m:r>
                                <a:rPr lang="en-US" sz="1600" b="0" i="1">
                                  <a:latin typeface="Cambria Math" panose="02040503050406030204" pitchFamily="18" charset="0"/>
                                </a:rPr>
                                <m:t>(</m:t>
                              </m:r>
                              <m:r>
                                <a:rPr lang="en-US" sz="1600" b="0" i="1" smtClean="0">
                                  <a:latin typeface="Cambria Math" panose="02040503050406030204" pitchFamily="18" charset="0"/>
                                </a:rPr>
                                <m:t>0</m:t>
                              </m:r>
                              <m:r>
                                <a:rPr lang="en-US" sz="1600" b="0" i="1">
                                  <a:latin typeface="Cambria Math" panose="02040503050406030204" pitchFamily="18" charset="0"/>
                                </a:rPr>
                                <m:t>)</m:t>
                              </m:r>
                              <m:r>
                                <a:rPr lang="en-US" sz="1600" b="0" i="1">
                                  <a:solidFill>
                                    <a:srgbClr val="C00000"/>
                                  </a:solidFill>
                                  <a:latin typeface="Cambria Math" panose="02040503050406030204" pitchFamily="18" charset="0"/>
                                </a:rPr>
                                <m:t>(4)</m:t>
                              </m:r>
                            </m:e>
                            <m:e>
                              <m:d>
                                <m:dPr>
                                  <m:ctrlPr>
                                    <a:rPr lang="en-US" sz="1600" i="1">
                                      <a:latin typeface="Cambria Math" panose="02040503050406030204" pitchFamily="18" charset="0"/>
                                    </a:rPr>
                                  </m:ctrlPr>
                                </m:dPr>
                                <m:e>
                                  <m:r>
                                    <a:rPr lang="en-US" sz="1600" b="0" i="1" smtClean="0">
                                      <a:latin typeface="Cambria Math" panose="02040503050406030204" pitchFamily="18" charset="0"/>
                                    </a:rPr>
                                    <m:t>1/2</m:t>
                                  </m:r>
                                </m:e>
                              </m:d>
                              <m:d>
                                <m:dPr>
                                  <m:ctrlPr>
                                    <a:rPr lang="en-US" sz="1600" i="1">
                                      <a:solidFill>
                                        <a:srgbClr val="C00000"/>
                                      </a:solidFill>
                                      <a:latin typeface="Cambria Math" panose="02040503050406030204" pitchFamily="18" charset="0"/>
                                    </a:rPr>
                                  </m:ctrlPr>
                                </m:dPr>
                                <m:e>
                                  <m:r>
                                    <a:rPr lang="en-US" sz="1600" b="0" i="1">
                                      <a:solidFill>
                                        <a:srgbClr val="C00000"/>
                                      </a:solidFill>
                                      <a:latin typeface="Cambria Math" panose="02040503050406030204" pitchFamily="18" charset="0"/>
                                    </a:rPr>
                                    <m:t>3</m:t>
                                  </m:r>
                                </m:e>
                              </m:d>
                              <m:r>
                                <a:rPr lang="en-US" sz="1600" b="0" i="1">
                                  <a:solidFill>
                                    <a:srgbClr val="C00000"/>
                                  </a:solidFill>
                                  <a:latin typeface="Cambria Math" panose="02040503050406030204" pitchFamily="18" charset="0"/>
                                </a:rPr>
                                <m:t>+</m:t>
                              </m:r>
                              <m:d>
                                <m:dPr>
                                  <m:ctrlPr>
                                    <a:rPr lang="en-US" sz="1600" i="1">
                                      <a:latin typeface="Cambria Math" panose="02040503050406030204" pitchFamily="18" charset="0"/>
                                    </a:rPr>
                                  </m:ctrlPr>
                                </m:dPr>
                                <m:e>
                                  <m:r>
                                    <a:rPr lang="en-US" sz="1600" b="0" i="1">
                                      <a:latin typeface="Cambria Math" panose="02040503050406030204" pitchFamily="18" charset="0"/>
                                    </a:rPr>
                                    <m:t>1</m:t>
                                  </m:r>
                                  <m:r>
                                    <a:rPr lang="en-US" sz="1600" b="0" i="1" smtClean="0">
                                      <a:latin typeface="Cambria Math" panose="02040503050406030204" pitchFamily="18" charset="0"/>
                                    </a:rPr>
                                    <m:t>/2</m:t>
                                  </m:r>
                                </m:e>
                              </m:d>
                              <m:d>
                                <m:dPr>
                                  <m:ctrlPr>
                                    <a:rPr lang="en-US" sz="1600" i="1">
                                      <a:solidFill>
                                        <a:srgbClr val="C00000"/>
                                      </a:solidFill>
                                      <a:latin typeface="Cambria Math" panose="02040503050406030204" pitchFamily="18" charset="0"/>
                                    </a:rPr>
                                  </m:ctrlPr>
                                </m:dPr>
                                <m:e>
                                  <m:r>
                                    <a:rPr lang="en-US" sz="1600" b="0" i="1">
                                      <a:solidFill>
                                        <a:srgbClr val="C00000"/>
                                      </a:solidFill>
                                      <a:latin typeface="Cambria Math" panose="02040503050406030204" pitchFamily="18" charset="0"/>
                                    </a:rPr>
                                    <m:t>1</m:t>
                                  </m:r>
                                </m:e>
                              </m:d>
                              <m:r>
                                <a:rPr lang="en-US" sz="1600" b="0" i="1">
                                  <a:solidFill>
                                    <a:srgbClr val="C00000"/>
                                  </a:solidFill>
                                  <a:latin typeface="Cambria Math" panose="02040503050406030204" pitchFamily="18" charset="0"/>
                                </a:rPr>
                                <m:t>+</m:t>
                              </m:r>
                              <m:r>
                                <a:rPr lang="en-US" sz="1600" b="0" i="1">
                                  <a:latin typeface="Cambria Math" panose="02040503050406030204" pitchFamily="18" charset="0"/>
                                </a:rPr>
                                <m:t>(</m:t>
                              </m:r>
                              <m:r>
                                <a:rPr lang="en-US" sz="1600" b="0" i="1" smtClean="0">
                                  <a:latin typeface="Cambria Math" panose="02040503050406030204" pitchFamily="18" charset="0"/>
                                </a:rPr>
                                <m:t>1</m:t>
                              </m:r>
                              <m:r>
                                <a:rPr lang="en-US" sz="1600" b="0" i="1">
                                  <a:latin typeface="Cambria Math" panose="02040503050406030204" pitchFamily="18" charset="0"/>
                                </a:rPr>
                                <m:t>)</m:t>
                              </m:r>
                              <m:r>
                                <a:rPr lang="en-US" sz="1600" b="0" i="1">
                                  <a:solidFill>
                                    <a:srgbClr val="C00000"/>
                                  </a:solidFill>
                                  <a:latin typeface="Cambria Math" panose="02040503050406030204" pitchFamily="18" charset="0"/>
                                </a:rPr>
                                <m:t>(4)</m:t>
                              </m:r>
                            </m:e>
                          </m:eqArr>
                        </m:e>
                      </m:d>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3</m:t>
                              </m:r>
                            </m:e>
                            <m:e>
                              <m:r>
                                <a:rPr lang="en-US" sz="1600" b="0" i="1" smtClean="0">
                                  <a:latin typeface="Cambria Math" panose="02040503050406030204" pitchFamily="18" charset="0"/>
                                </a:rPr>
                                <m:t>1.75</m:t>
                              </m:r>
                            </m:e>
                            <m:e>
                              <m:r>
                                <a:rPr lang="en-US" sz="1600" b="0" i="1" smtClean="0">
                                  <a:latin typeface="Cambria Math" panose="02040503050406030204" pitchFamily="18" charset="0"/>
                                </a:rPr>
                                <m:t>6</m:t>
                              </m:r>
                            </m:e>
                          </m:eqArr>
                        </m:e>
                      </m:d>
                    </m:oMath>
                  </m:oMathPara>
                </a14:m>
                <a:endParaRPr lang="en-US" sz="1600" dirty="0">
                  <a:latin typeface="+mj-lt"/>
                </a:endParaRPr>
              </a:p>
            </p:txBody>
          </p:sp>
        </mc:Choice>
        <mc:Fallback xmlns="">
          <p:sp>
            <p:nvSpPr>
              <p:cNvPr id="7" name="TextBox 6">
                <a:extLst>
                  <a:ext uri="{FF2B5EF4-FFF2-40B4-BE49-F238E27FC236}">
                    <a16:creationId xmlns:a16="http://schemas.microsoft.com/office/drawing/2014/main" id="{038CA894-DFBF-4FC4-9608-AF4D8DFB9984}"/>
                  </a:ext>
                </a:extLst>
              </p:cNvPr>
              <p:cNvSpPr txBox="1">
                <a:spLocks noRot="1" noChangeAspect="1" noMove="1" noResize="1" noEditPoints="1" noAdjustHandles="1" noChangeArrowheads="1" noChangeShapeType="1" noTextEdit="1"/>
              </p:cNvSpPr>
              <p:nvPr/>
            </p:nvSpPr>
            <p:spPr bwMode="gray">
              <a:xfrm>
                <a:off x="80009" y="5101578"/>
                <a:ext cx="8514196" cy="937260"/>
              </a:xfrm>
              <a:prstGeom prst="rect">
                <a:avLst/>
              </a:prstGeom>
              <a:blipFill>
                <a:blip r:embed="rId4"/>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1E89C6D6-A4A4-400A-BF91-5E275210F76C}"/>
              </a:ext>
            </a:extLst>
          </p:cNvPr>
          <p:cNvSpPr/>
          <p:nvPr/>
        </p:nvSpPr>
        <p:spPr bwMode="gray">
          <a:xfrm>
            <a:off x="8838045" y="4363888"/>
            <a:ext cx="274320" cy="247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1</a:t>
            </a:r>
          </a:p>
        </p:txBody>
      </p:sp>
      <p:sp>
        <p:nvSpPr>
          <p:cNvPr id="9" name="Oval 8">
            <a:extLst>
              <a:ext uri="{FF2B5EF4-FFF2-40B4-BE49-F238E27FC236}">
                <a16:creationId xmlns:a16="http://schemas.microsoft.com/office/drawing/2014/main" id="{2674E016-8202-457D-A0F8-E6A325603A07}"/>
              </a:ext>
            </a:extLst>
          </p:cNvPr>
          <p:cNvSpPr/>
          <p:nvPr/>
        </p:nvSpPr>
        <p:spPr bwMode="gray">
          <a:xfrm>
            <a:off x="8853285" y="5048773"/>
            <a:ext cx="274320" cy="247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2</a:t>
            </a:r>
          </a:p>
        </p:txBody>
      </p:sp>
      <p:sp>
        <p:nvSpPr>
          <p:cNvPr id="10" name="Oval 9">
            <a:extLst>
              <a:ext uri="{FF2B5EF4-FFF2-40B4-BE49-F238E27FC236}">
                <a16:creationId xmlns:a16="http://schemas.microsoft.com/office/drawing/2014/main" id="{3F073A7D-46FD-4AAA-AE24-3BEF627088DA}"/>
              </a:ext>
            </a:extLst>
          </p:cNvPr>
          <p:cNvSpPr/>
          <p:nvPr/>
        </p:nvSpPr>
        <p:spPr bwMode="gray">
          <a:xfrm>
            <a:off x="9561947" y="4611400"/>
            <a:ext cx="274320" cy="247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3</a:t>
            </a:r>
          </a:p>
        </p:txBody>
      </p:sp>
      <p:cxnSp>
        <p:nvCxnSpPr>
          <p:cNvPr id="12" name="Straight Connector 11">
            <a:extLst>
              <a:ext uri="{FF2B5EF4-FFF2-40B4-BE49-F238E27FC236}">
                <a16:creationId xmlns:a16="http://schemas.microsoft.com/office/drawing/2014/main" id="{4F99B9B5-704B-4FDD-AC37-5E47B76B6E54}"/>
              </a:ext>
            </a:extLst>
          </p:cNvPr>
          <p:cNvCxnSpPr>
            <a:cxnSpLocks/>
            <a:stCxn id="8" idx="4"/>
            <a:endCxn id="9" idx="0"/>
          </p:cNvCxnSpPr>
          <p:nvPr/>
        </p:nvCxnSpPr>
        <p:spPr bwMode="gray">
          <a:xfrm>
            <a:off x="8975205" y="4611400"/>
            <a:ext cx="15240" cy="4373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E86A24-3A15-4736-A379-2F635BEDD86D}"/>
              </a:ext>
            </a:extLst>
          </p:cNvPr>
          <p:cNvCxnSpPr>
            <a:cxnSpLocks/>
            <a:stCxn id="9" idx="7"/>
            <a:endCxn id="10" idx="3"/>
          </p:cNvCxnSpPr>
          <p:nvPr/>
        </p:nvCxnSpPr>
        <p:spPr bwMode="gray">
          <a:xfrm flipV="1">
            <a:off x="9087432" y="4822665"/>
            <a:ext cx="514688" cy="2623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E944A5E-3327-486C-95E6-1D211145CCAE}"/>
              </a:ext>
            </a:extLst>
          </p:cNvPr>
          <p:cNvSpPr txBox="1"/>
          <p:nvPr/>
        </p:nvSpPr>
        <p:spPr bwMode="gray">
          <a:xfrm>
            <a:off x="8649586" y="5340792"/>
            <a:ext cx="737099" cy="14535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(1,1.75)</a:t>
            </a:r>
          </a:p>
        </p:txBody>
      </p:sp>
      <p:sp>
        <p:nvSpPr>
          <p:cNvPr id="18" name="TextBox 17">
            <a:extLst>
              <a:ext uri="{FF2B5EF4-FFF2-40B4-BE49-F238E27FC236}">
                <a16:creationId xmlns:a16="http://schemas.microsoft.com/office/drawing/2014/main" id="{5ABC4CBB-A6E5-4474-8901-E8AD0DDC9C23}"/>
              </a:ext>
            </a:extLst>
          </p:cNvPr>
          <p:cNvSpPr txBox="1"/>
          <p:nvPr/>
        </p:nvSpPr>
        <p:spPr bwMode="gray">
          <a:xfrm>
            <a:off x="9561947" y="4929536"/>
            <a:ext cx="579120" cy="17526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(4,6)</a:t>
            </a:r>
          </a:p>
        </p:txBody>
      </p:sp>
      <p:sp>
        <p:nvSpPr>
          <p:cNvPr id="19" name="TextBox 18">
            <a:extLst>
              <a:ext uri="{FF2B5EF4-FFF2-40B4-BE49-F238E27FC236}">
                <a16:creationId xmlns:a16="http://schemas.microsoft.com/office/drawing/2014/main" id="{878F04D2-1F2B-4FD6-AB35-C6B4170D49C9}"/>
              </a:ext>
            </a:extLst>
          </p:cNvPr>
          <p:cNvSpPr txBox="1"/>
          <p:nvPr/>
        </p:nvSpPr>
        <p:spPr bwMode="gray">
          <a:xfrm>
            <a:off x="8411325" y="4568277"/>
            <a:ext cx="579120" cy="17526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(3,3)</a:t>
            </a:r>
          </a:p>
        </p:txBody>
      </p:sp>
      <p:sp>
        <p:nvSpPr>
          <p:cNvPr id="23" name="TextBox 22">
            <a:extLst>
              <a:ext uri="{FF2B5EF4-FFF2-40B4-BE49-F238E27FC236}">
                <a16:creationId xmlns:a16="http://schemas.microsoft.com/office/drawing/2014/main" id="{4A9FAC19-CD5B-470F-B6DA-E374FC1D7426}"/>
              </a:ext>
            </a:extLst>
          </p:cNvPr>
          <p:cNvSpPr txBox="1"/>
          <p:nvPr/>
        </p:nvSpPr>
        <p:spPr bwMode="gray">
          <a:xfrm>
            <a:off x="9386685" y="5212270"/>
            <a:ext cx="2003332" cy="523220"/>
          </a:xfrm>
          <a:prstGeom prst="rect">
            <a:avLst/>
          </a:prstGeom>
          <a:noFill/>
        </p:spPr>
        <p:txBody>
          <a:bodyPr wrap="square">
            <a:spAutoFit/>
          </a:bodyPr>
          <a:lstStyle/>
          <a:p>
            <a:pPr>
              <a:spcBef>
                <a:spcPts val="300"/>
              </a:spcBef>
              <a:spcAft>
                <a:spcPts val="300"/>
              </a:spcAft>
              <a:buClr>
                <a:schemeClr val="accent1"/>
              </a:buClr>
              <a:buSzPct val="90000"/>
            </a:pPr>
            <a:r>
              <a:rPr lang="en-US" sz="1400" dirty="0"/>
              <a:t>(node feature, aggregated feature)</a:t>
            </a:r>
          </a:p>
        </p:txBody>
      </p:sp>
      <p:sp>
        <p:nvSpPr>
          <p:cNvPr id="25" name="TextBox 24">
            <a:extLst>
              <a:ext uri="{FF2B5EF4-FFF2-40B4-BE49-F238E27FC236}">
                <a16:creationId xmlns:a16="http://schemas.microsoft.com/office/drawing/2014/main" id="{4B32C855-89B8-44BF-8B97-6F21D1332CF5}"/>
              </a:ext>
            </a:extLst>
          </p:cNvPr>
          <p:cNvSpPr txBox="1"/>
          <p:nvPr/>
        </p:nvSpPr>
        <p:spPr bwMode="gray">
          <a:xfrm>
            <a:off x="1884997" y="6067668"/>
            <a:ext cx="8422005" cy="646331"/>
          </a:xfrm>
          <a:prstGeom prst="rect">
            <a:avLst/>
          </a:prstGeom>
          <a:solidFill>
            <a:schemeClr val="accent3">
              <a:lumMod val="20000"/>
              <a:lumOff val="80000"/>
            </a:schemeClr>
          </a:solidFill>
        </p:spPr>
        <p:txBody>
          <a:bodyPr wrap="square">
            <a:spAutoFit/>
          </a:bodyPr>
          <a:lstStyle/>
          <a:p>
            <a:r>
              <a:rPr lang="en-US" dirty="0"/>
              <a:t>Hence, the contribution of each neighbor depends only on the connectivity specified in the adjacency matrix </a:t>
            </a:r>
            <a:r>
              <a:rPr lang="en-US" b="1" i="1" dirty="0"/>
              <a:t>A</a:t>
            </a:r>
            <a:endParaRPr lang="en-US" b="1" dirty="0"/>
          </a:p>
        </p:txBody>
      </p:sp>
      <p:sp>
        <p:nvSpPr>
          <p:cNvPr id="27" name="TextBox 26">
            <a:extLst>
              <a:ext uri="{FF2B5EF4-FFF2-40B4-BE49-F238E27FC236}">
                <a16:creationId xmlns:a16="http://schemas.microsoft.com/office/drawing/2014/main" id="{F333F257-862D-4C98-88CB-5A425D4C4EB0}"/>
              </a:ext>
            </a:extLst>
          </p:cNvPr>
          <p:cNvSpPr txBox="1"/>
          <p:nvPr/>
        </p:nvSpPr>
        <p:spPr bwMode="gray">
          <a:xfrm>
            <a:off x="2173829" y="4752166"/>
            <a:ext cx="419314" cy="369332"/>
          </a:xfrm>
          <a:prstGeom prst="rect">
            <a:avLst/>
          </a:prstGeom>
          <a:noFill/>
        </p:spPr>
        <p:txBody>
          <a:bodyPr wrap="square">
            <a:spAutoFit/>
          </a:bodyPr>
          <a:lstStyle/>
          <a:p>
            <a:r>
              <a:rPr lang="pt-BR" b="1" i="1" dirty="0"/>
              <a:t>Ã</a:t>
            </a:r>
            <a:endParaRPr lang="en-US" b="1" i="1" dirty="0"/>
          </a:p>
        </p:txBody>
      </p:sp>
      <p:sp>
        <p:nvSpPr>
          <p:cNvPr id="28" name="TextBox 27">
            <a:extLst>
              <a:ext uri="{FF2B5EF4-FFF2-40B4-BE49-F238E27FC236}">
                <a16:creationId xmlns:a16="http://schemas.microsoft.com/office/drawing/2014/main" id="{935AFE51-114A-495B-940C-93931730A533}"/>
              </a:ext>
            </a:extLst>
          </p:cNvPr>
          <p:cNvSpPr txBox="1"/>
          <p:nvPr/>
        </p:nvSpPr>
        <p:spPr bwMode="gray">
          <a:xfrm>
            <a:off x="3907554" y="4752166"/>
            <a:ext cx="419314" cy="369332"/>
          </a:xfrm>
          <a:prstGeom prst="rect">
            <a:avLst/>
          </a:prstGeom>
          <a:noFill/>
        </p:spPr>
        <p:txBody>
          <a:bodyPr wrap="square">
            <a:spAutoFit/>
          </a:bodyPr>
          <a:lstStyle/>
          <a:p>
            <a:r>
              <a:rPr lang="en-US" b="1" i="1" dirty="0"/>
              <a:t>X</a:t>
            </a:r>
          </a:p>
        </p:txBody>
      </p:sp>
      <p:sp>
        <p:nvSpPr>
          <p:cNvPr id="20" name="TextBox 19">
            <a:extLst>
              <a:ext uri="{FF2B5EF4-FFF2-40B4-BE49-F238E27FC236}">
                <a16:creationId xmlns:a16="http://schemas.microsoft.com/office/drawing/2014/main" id="{1B7528FB-6281-4C47-91A4-DF6DE5FBD79B}"/>
              </a:ext>
            </a:extLst>
          </p:cNvPr>
          <p:cNvSpPr txBox="1"/>
          <p:nvPr/>
        </p:nvSpPr>
        <p:spPr bwMode="gray">
          <a:xfrm>
            <a:off x="1041603" y="4752166"/>
            <a:ext cx="763151" cy="369332"/>
          </a:xfrm>
          <a:prstGeom prst="rect">
            <a:avLst/>
          </a:prstGeom>
          <a:noFill/>
        </p:spPr>
        <p:txBody>
          <a:bodyPr wrap="square">
            <a:spAutoFit/>
          </a:bodyPr>
          <a:lstStyle/>
          <a:p>
            <a:r>
              <a:rPr lang="en-US" b="1" i="1" dirty="0"/>
              <a:t>D</a:t>
            </a:r>
            <a:r>
              <a:rPr lang="en-US" b="1" i="1" baseline="30000" dirty="0"/>
              <a:t>-0.5</a:t>
            </a:r>
            <a:endParaRPr lang="en-US" b="1" i="1"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D426D6F-119C-482A-AE85-5F691FEE9DD5}"/>
                  </a:ext>
                </a:extLst>
              </p:cNvPr>
              <p:cNvSpPr txBox="1"/>
              <p:nvPr/>
            </p:nvSpPr>
            <p:spPr bwMode="gray">
              <a:xfrm>
                <a:off x="398721" y="2152287"/>
                <a:ext cx="9908281" cy="2114040"/>
              </a:xfrm>
              <a:prstGeom prst="rect">
                <a:avLst/>
              </a:prstGeom>
              <a:noFill/>
            </p:spPr>
            <p:txBody>
              <a:bodyPr wrap="square">
                <a:spAutoFit/>
              </a:bodyPr>
              <a:lstStyle/>
              <a:p>
                <a:r>
                  <a:rPr lang="en-US" dirty="0"/>
                  <a:t>This normalizes aggregated features so they remain roughly on the same scale as the input features. Another way to write is like the following:</a:t>
                </a:r>
              </a:p>
              <a:p>
                <a:pPr/>
                <a14:m>
                  <m:oMathPara xmlns:m="http://schemas.openxmlformats.org/officeDocument/2006/math">
                    <m:oMathParaPr>
                      <m:jc m:val="centerGroup"/>
                    </m:oMathParaPr>
                    <m:oMath xmlns:m="http://schemas.openxmlformats.org/officeDocument/2006/math">
                      <m:r>
                        <m:rPr>
                          <m:sty m:val="p"/>
                        </m:rPr>
                        <a:rPr lang="en-US" dirty="0">
                          <a:latin typeface="Cambria Math" panose="02040503050406030204" pitchFamily="18" charset="0"/>
                        </a:rPr>
                        <m:t>a</m:t>
                      </m:r>
                      <m:r>
                        <a:rPr lang="en-US" i="1" dirty="0">
                          <a:latin typeface="Cambria Math" panose="02040503050406030204" pitchFamily="18" charset="0"/>
                        </a:rPr>
                        <m:t>𝑔𝑔𝑟𝑒𝑔𝑎𝑡𝑒</m:t>
                      </m:r>
                      <m:sSub>
                        <m:sSubPr>
                          <m:ctrlPr>
                            <a:rPr lang="en-US" i="1" dirty="0">
                              <a:latin typeface="Cambria Math" panose="02040503050406030204" pitchFamily="18" charset="0"/>
                            </a:rPr>
                          </m:ctrlPr>
                        </m:sSubPr>
                        <m:e>
                          <m:d>
                            <m:dPr>
                              <m:ctrlPr>
                                <a:rPr lang="en-US" i="1" dirty="0">
                                  <a:latin typeface="Cambria Math" panose="02040503050406030204" pitchFamily="18" charset="0"/>
                                </a:rPr>
                              </m:ctrlPr>
                            </m:dPr>
                            <m:e>
                              <m:r>
                                <a:rPr lang="en-US" i="1" dirty="0">
                                  <a:latin typeface="Cambria Math" panose="02040503050406030204" pitchFamily="18" charset="0"/>
                                </a:rPr>
                                <m:t>𝐴</m:t>
                              </m:r>
                              <m:r>
                                <a:rPr lang="en-US" i="1" dirty="0" err="1">
                                  <a:latin typeface="Cambria Math" panose="02040503050406030204" pitchFamily="18" charset="0"/>
                                </a:rPr>
                                <m:t>,</m:t>
                              </m:r>
                              <m:r>
                                <a:rPr lang="en-US" i="1" dirty="0" err="1">
                                  <a:latin typeface="Cambria Math" panose="02040503050406030204" pitchFamily="18" charset="0"/>
                                </a:rPr>
                                <m:t>𝑋</m:t>
                              </m:r>
                            </m:e>
                          </m:d>
                        </m:e>
                        <m:sub>
                          <m:r>
                            <a:rPr lang="en-US" i="1" dirty="0" err="1">
                              <a:latin typeface="Cambria Math" panose="02040503050406030204" pitchFamily="18" charset="0"/>
                            </a:rPr>
                            <m:t>𝑖</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ad>
                            <m:radPr>
                              <m:ctrlPr>
                                <a:rPr lang="en-US" b="0" i="1" dirty="0" smtClean="0">
                                  <a:latin typeface="Cambria Math" panose="02040503050406030204" pitchFamily="18" charset="0"/>
                                </a:rPr>
                              </m:ctrlPr>
                            </m:radPr>
                            <m:deg>
                              <m:r>
                                <a:rPr lang="en-US" b="0" i="1" dirty="0" smtClean="0">
                                  <a:latin typeface="Cambria Math" panose="02040503050406030204" pitchFamily="18" charset="0"/>
                                </a:rPr>
                                <m:t>2</m:t>
                              </m:r>
                            </m:deg>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𝑑</m:t>
                                  </m:r>
                                </m:e>
                                <m:sub>
                                  <m:r>
                                    <a:rPr lang="en-US" b="0" i="1" dirty="0" smtClean="0">
                                      <a:latin typeface="Cambria Math" panose="02040503050406030204" pitchFamily="18" charset="0"/>
                                    </a:rPr>
                                    <m:t>𝑖</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𝑑</m:t>
                                  </m:r>
                                </m:e>
                                <m:sub>
                                  <m:r>
                                    <a:rPr lang="en-US" b="0" i="1" dirty="0" smtClean="0">
                                      <a:latin typeface="Cambria Math" panose="02040503050406030204" pitchFamily="18" charset="0"/>
                                    </a:rPr>
                                    <m:t>𝑗</m:t>
                                  </m:r>
                                </m:sub>
                              </m:sSub>
                            </m:e>
                          </m:rad>
                        </m:den>
                      </m:f>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𝐴</m:t>
                              </m:r>
                            </m:e>
                          </m:acc>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sub>
                      </m:sSub>
                    </m:oMath>
                  </m:oMathPara>
                </a14:m>
                <a:endParaRPr lang="en-US" dirty="0"/>
              </a:p>
              <a:p>
                <a:r>
                  <a:rPr lang="en-US" dirty="0"/>
                  <a:t>However, the spectral operation weighs neighbor in the weighted sum higher if they have a low-degree and vice versa. This is useful when low-degree neighbors carry more information than their high-degree counterparts.</a:t>
                </a:r>
              </a:p>
            </p:txBody>
          </p:sp>
        </mc:Choice>
        <mc:Fallback xmlns="">
          <p:sp>
            <p:nvSpPr>
              <p:cNvPr id="21" name="TextBox 20">
                <a:extLst>
                  <a:ext uri="{FF2B5EF4-FFF2-40B4-BE49-F238E27FC236}">
                    <a16:creationId xmlns:a16="http://schemas.microsoft.com/office/drawing/2014/main" id="{3D426D6F-119C-482A-AE85-5F691FEE9DD5}"/>
                  </a:ext>
                </a:extLst>
              </p:cNvPr>
              <p:cNvSpPr txBox="1">
                <a:spLocks noRot="1" noChangeAspect="1" noMove="1" noResize="1" noEditPoints="1" noAdjustHandles="1" noChangeArrowheads="1" noChangeShapeType="1" noTextEdit="1"/>
              </p:cNvSpPr>
              <p:nvPr/>
            </p:nvSpPr>
            <p:spPr bwMode="gray">
              <a:xfrm>
                <a:off x="398721" y="2152287"/>
                <a:ext cx="9908281" cy="2114040"/>
              </a:xfrm>
              <a:prstGeom prst="rect">
                <a:avLst/>
              </a:prstGeom>
              <a:blipFill>
                <a:blip r:embed="rId5"/>
                <a:stretch>
                  <a:fillRect l="-492" t="-1441" r="-800" b="-3746"/>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889F3F71-4AD7-433B-9E25-D027DB1BCA5A}"/>
              </a:ext>
            </a:extLst>
          </p:cNvPr>
          <p:cNvSpPr txBox="1"/>
          <p:nvPr/>
        </p:nvSpPr>
        <p:spPr bwMode="gray">
          <a:xfrm>
            <a:off x="3075691" y="4752166"/>
            <a:ext cx="763151" cy="369332"/>
          </a:xfrm>
          <a:prstGeom prst="rect">
            <a:avLst/>
          </a:prstGeom>
          <a:noFill/>
        </p:spPr>
        <p:txBody>
          <a:bodyPr wrap="square">
            <a:spAutoFit/>
          </a:bodyPr>
          <a:lstStyle/>
          <a:p>
            <a:r>
              <a:rPr lang="en-US" b="1" i="1" dirty="0"/>
              <a:t>D</a:t>
            </a:r>
            <a:r>
              <a:rPr lang="en-US" b="1" i="1" baseline="30000" dirty="0"/>
              <a:t>-0.5</a:t>
            </a:r>
            <a:endParaRPr lang="en-US" b="1" i="1" dirty="0"/>
          </a:p>
        </p:txBody>
      </p:sp>
    </p:spTree>
    <p:extLst>
      <p:ext uri="{BB962C8B-B14F-4D97-AF65-F5344CB8AC3E}">
        <p14:creationId xmlns:p14="http://schemas.microsoft.com/office/powerpoint/2010/main" val="1174090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A0704-D788-49A0-98F5-16BA344C5B84}"/>
              </a:ext>
            </a:extLst>
          </p:cNvPr>
          <p:cNvSpPr>
            <a:spLocks noGrp="1"/>
          </p:cNvSpPr>
          <p:nvPr>
            <p:ph type="title"/>
          </p:nvPr>
        </p:nvSpPr>
        <p:spPr/>
        <p:txBody>
          <a:bodyPr/>
          <a:lstStyle/>
          <a:p>
            <a:r>
              <a:rPr lang="en-US" dirty="0"/>
              <a:t>Message Passing with a Transition Matrix</a:t>
            </a:r>
          </a:p>
        </p:txBody>
      </p:sp>
      <p:sp>
        <p:nvSpPr>
          <p:cNvPr id="4" name="Slide Number Placeholder 3">
            <a:extLst>
              <a:ext uri="{FF2B5EF4-FFF2-40B4-BE49-F238E27FC236}">
                <a16:creationId xmlns:a16="http://schemas.microsoft.com/office/drawing/2014/main" id="{FF2BDB9D-9590-416D-A3B5-9AE5583B9A70}"/>
              </a:ext>
            </a:extLst>
          </p:cNvPr>
          <p:cNvSpPr>
            <a:spLocks noGrp="1"/>
          </p:cNvSpPr>
          <p:nvPr>
            <p:ph type="sldNum" sz="quarter" idx="12"/>
          </p:nvPr>
        </p:nvSpPr>
        <p:spPr/>
        <p:txBody>
          <a:bodyPr/>
          <a:lstStyle/>
          <a:p>
            <a:fld id="{81561042-0DC2-4A04-AA50-F6D44EB20EBA}" type="slidenum">
              <a:rPr lang="en-US" smtClean="0"/>
              <a:t>22</a:t>
            </a:fld>
            <a:endParaRPr lang="en-US"/>
          </a:p>
        </p:txBody>
      </p:sp>
      <p:sp>
        <p:nvSpPr>
          <p:cNvPr id="6" name="TextBox 5">
            <a:extLst>
              <a:ext uri="{FF2B5EF4-FFF2-40B4-BE49-F238E27FC236}">
                <a16:creationId xmlns:a16="http://schemas.microsoft.com/office/drawing/2014/main" id="{EFC9C670-F1B0-44A9-B2FD-A60384C38CC3}"/>
              </a:ext>
            </a:extLst>
          </p:cNvPr>
          <p:cNvSpPr txBox="1"/>
          <p:nvPr/>
        </p:nvSpPr>
        <p:spPr bwMode="gray">
          <a:xfrm>
            <a:off x="182880" y="6101266"/>
            <a:ext cx="10381811" cy="646331"/>
          </a:xfrm>
          <a:prstGeom prst="rect">
            <a:avLst/>
          </a:prstGeom>
          <a:noFill/>
        </p:spPr>
        <p:txBody>
          <a:bodyPr wrap="square">
            <a:spAutoFit/>
          </a:bodyPr>
          <a:lstStyle/>
          <a:p>
            <a:r>
              <a:rPr lang="en-US" b="0" i="0" dirty="0" err="1">
                <a:solidFill>
                  <a:srgbClr val="222222"/>
                </a:solidFill>
                <a:effectLst/>
                <a:latin typeface="Arial" panose="020B0604020202020204" pitchFamily="34" charset="0"/>
              </a:rPr>
              <a:t>Kipf</a:t>
            </a:r>
            <a:r>
              <a:rPr lang="en-US" b="0" i="0" dirty="0">
                <a:solidFill>
                  <a:srgbClr val="222222"/>
                </a:solidFill>
                <a:effectLst/>
                <a:latin typeface="Arial" panose="020B0604020202020204" pitchFamily="34" charset="0"/>
              </a:rPr>
              <a:t>, Thomas N., and Max Welling. (2017) "Semi-supervised classification with graph convolutional networks." ICRL,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arXiv:1609.02907</a:t>
            </a:r>
            <a:r>
              <a:rPr lang="en-US" b="0" i="0" dirty="0">
                <a:solidFill>
                  <a:srgbClr val="222222"/>
                </a:solidFill>
                <a:effectLst/>
                <a:latin typeface="Arial" panose="020B0604020202020204" pitchFamily="34" charset="0"/>
              </a:rPr>
              <a:t> </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C645282-A2AC-4E90-9DBE-AE402AD9473C}"/>
                  </a:ext>
                </a:extLst>
              </p:cNvPr>
              <p:cNvSpPr>
                <a:spLocks noGrp="1"/>
              </p:cNvSpPr>
              <p:nvPr>
                <p:ph idx="1"/>
              </p:nvPr>
            </p:nvSpPr>
            <p:spPr>
              <a:xfrm>
                <a:off x="478369" y="1213308"/>
                <a:ext cx="11473384" cy="2104679"/>
              </a:xfrm>
            </p:spPr>
            <p:txBody>
              <a:bodyPr/>
              <a:lstStyle/>
              <a:p>
                <a:r>
                  <a:rPr lang="en-US" b="1" dirty="0"/>
                  <a:t>Summing the weights of my neighbors</a:t>
                </a:r>
                <a:r>
                  <a:rPr lang="en-US" dirty="0"/>
                  <a:t> </a:t>
                </a:r>
                <a:endParaRPr lang="en-US" b="0" i="1" dirty="0">
                  <a:latin typeface="Cambria Math" panose="02040503050406030204" pitchFamily="18" charset="0"/>
                </a:endParaRPr>
              </a:p>
              <a:p>
                <a14:m>
                  <m:oMath xmlns:m="http://schemas.openxmlformats.org/officeDocument/2006/math">
                    <m:acc>
                      <m:accPr>
                        <m:chr m:val="⃗"/>
                        <m:ctrlPr>
                          <a:rPr lang="en-US" sz="2000" i="1" smtClean="0">
                            <a:latin typeface="Cambria Math" panose="02040503050406030204" pitchFamily="18" charset="0"/>
                          </a:rPr>
                        </m:ctrlPr>
                      </m:accPr>
                      <m:e>
                        <m:r>
                          <a:rPr lang="en-US" sz="2000" i="1">
                            <a:latin typeface="Cambria Math" panose="02040503050406030204" pitchFamily="18" charset="0"/>
                          </a:rPr>
                          <m:t>𝑋</m:t>
                        </m:r>
                      </m:e>
                    </m:acc>
                  </m:oMath>
                </a14:m>
                <a:r>
                  <a:rPr lang="en-US" dirty="0"/>
                  <a:t> is the feature vector, where each element </a:t>
                </a:r>
                <a:r>
                  <a:rPr lang="en-US" i="1" dirty="0" err="1"/>
                  <a:t>i</a:t>
                </a:r>
                <a:r>
                  <a:rPr lang="en-US" dirty="0"/>
                  <a:t> is a feature of a node </a:t>
                </a:r>
                <a:r>
                  <a:rPr lang="en-US" i="1" dirty="0" err="1"/>
                  <a:t>i</a:t>
                </a:r>
                <a:endParaRPr lang="en-US" dirty="0"/>
              </a:p>
              <a:p>
                <a14:m>
                  <m:oMath xmlns:m="http://schemas.openxmlformats.org/officeDocument/2006/math">
                    <m:r>
                      <a:rPr lang="en-US" i="1" dirty="0" smtClean="0">
                        <a:latin typeface="Cambria Math" panose="02040503050406030204" pitchFamily="18" charset="0"/>
                      </a:rPr>
                      <m:t>𝐴</m:t>
                    </m:r>
                  </m:oMath>
                </a14:m>
                <a:r>
                  <a:rPr lang="en-US" dirty="0"/>
                  <a:t> is the adjacency matrix</a:t>
                </a:r>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a:t>
                </a:r>
              </a:p>
              <a:p>
                <a:endParaRPr lang="en-US" dirty="0"/>
              </a:p>
            </p:txBody>
          </p:sp>
        </mc:Choice>
        <mc:Fallback xmlns="">
          <p:sp>
            <p:nvSpPr>
              <p:cNvPr id="8" name="Content Placeholder 7">
                <a:extLst>
                  <a:ext uri="{FF2B5EF4-FFF2-40B4-BE49-F238E27FC236}">
                    <a16:creationId xmlns:a16="http://schemas.microsoft.com/office/drawing/2014/main" id="{3C645282-A2AC-4E90-9DBE-AE402AD9473C}"/>
                  </a:ext>
                </a:extLst>
              </p:cNvPr>
              <p:cNvSpPr>
                <a:spLocks noGrp="1" noRot="1" noChangeAspect="1" noMove="1" noResize="1" noEditPoints="1" noAdjustHandles="1" noChangeArrowheads="1" noChangeShapeType="1" noTextEdit="1"/>
              </p:cNvSpPr>
              <p:nvPr>
                <p:ph idx="1"/>
              </p:nvPr>
            </p:nvSpPr>
            <p:spPr>
              <a:xfrm>
                <a:off x="478369" y="1213308"/>
                <a:ext cx="11473384" cy="2104679"/>
              </a:xfrm>
              <a:blipFill>
                <a:blip r:embed="rId3"/>
                <a:stretch>
                  <a:fillRect l="-1275" t="-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75C01F1-2C0F-4901-B3CD-91F256E5F1DE}"/>
                  </a:ext>
                </a:extLst>
              </p:cNvPr>
              <p:cNvSpPr txBox="1"/>
              <p:nvPr/>
            </p:nvSpPr>
            <p:spPr bwMode="gray">
              <a:xfrm>
                <a:off x="417194" y="3231289"/>
                <a:ext cx="7378065" cy="2068643"/>
              </a:xfrm>
              <a:prstGeom prst="rect">
                <a:avLst/>
              </a:prstGeom>
              <a:noFill/>
            </p:spPr>
            <p:txBody>
              <a:bodyPr wrap="square">
                <a:spAutoFit/>
              </a:bodyPr>
              <a:lstStyle/>
              <a:p>
                <a:r>
                  <a:rPr lang="en-US" b="1" dirty="0"/>
                  <a:t>Average over the weights of my neighbors</a:t>
                </a:r>
              </a:p>
              <a:p>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𝐷</m:t>
                    </m:r>
                  </m:oMath>
                </a14:m>
                <a:r>
                  <a:rPr lang="en-US" dirty="0">
                    <a:latin typeface="Cambria Math" panose="02040503050406030204" pitchFamily="18" charset="0"/>
                  </a:rPr>
                  <a:t> is the node degree matrix,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e>
                    </m:nary>
                  </m:oMath>
                </a14:m>
                <a:r>
                  <a:rPr lang="en-US" b="0" i="1" dirty="0">
                    <a:latin typeface="Cambria Math" panose="02040503050406030204" pitchFamily="18" charset="0"/>
                  </a:rPr>
                  <a:t>, </a:t>
                </a:r>
                <a:endParaRPr lang="en-US" b="0" dirty="0">
                  <a:latin typeface="Cambria Math" panose="02040503050406030204" pitchFamily="18" charset="0"/>
                </a:endParaRPr>
              </a:p>
              <a:p>
                <a:endParaRPr lang="en-US" b="0" i="1" dirty="0">
                  <a:latin typeface="Cambria Math" panose="02040503050406030204" pitchFamily="18" charset="0"/>
                </a:endParaRPr>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𝐴</m:t>
                    </m:r>
                  </m:oMath>
                </a14:m>
                <a:r>
                  <a:rPr lang="en-US" dirty="0"/>
                  <a:t>, </a:t>
                </a:r>
                <a14:m>
                  <m:oMath xmlns:m="http://schemas.openxmlformats.org/officeDocument/2006/math">
                    <m:r>
                      <a:rPr lang="en-US" i="1" dirty="0" smtClean="0">
                        <a:latin typeface="Cambria Math" panose="02040503050406030204" pitchFamily="18" charset="0"/>
                      </a:rPr>
                      <m:t>𝐷</m:t>
                    </m:r>
                  </m:oMath>
                </a14:m>
                <a:r>
                  <a:rPr lang="en-US" dirty="0"/>
                  <a:t> is the degree matrix </a:t>
                </a:r>
              </a:p>
              <a:p>
                <a:endParaRPr lang="en-US" dirty="0"/>
              </a:p>
              <a:p>
                <a:endParaRPr lang="en-US" dirty="0"/>
              </a:p>
            </p:txBody>
          </p:sp>
        </mc:Choice>
        <mc:Fallback xmlns="">
          <p:sp>
            <p:nvSpPr>
              <p:cNvPr id="10" name="TextBox 9">
                <a:extLst>
                  <a:ext uri="{FF2B5EF4-FFF2-40B4-BE49-F238E27FC236}">
                    <a16:creationId xmlns:a16="http://schemas.microsoft.com/office/drawing/2014/main" id="{B75C01F1-2C0F-4901-B3CD-91F256E5F1DE}"/>
                  </a:ext>
                </a:extLst>
              </p:cNvPr>
              <p:cNvSpPr txBox="1">
                <a:spLocks noRot="1" noChangeAspect="1" noMove="1" noResize="1" noEditPoints="1" noAdjustHandles="1" noChangeArrowheads="1" noChangeShapeType="1" noTextEdit="1"/>
              </p:cNvSpPr>
              <p:nvPr/>
            </p:nvSpPr>
            <p:spPr bwMode="gray">
              <a:xfrm>
                <a:off x="417194" y="3231289"/>
                <a:ext cx="7378065" cy="2068643"/>
              </a:xfrm>
              <a:prstGeom prst="rect">
                <a:avLst/>
              </a:prstGeom>
              <a:blipFill>
                <a:blip r:embed="rId4"/>
                <a:stretch>
                  <a:fillRect l="-661" t="-1475"/>
                </a:stretch>
              </a:blipFill>
            </p:spPr>
            <p:txBody>
              <a:bodyPr/>
              <a:lstStyle/>
              <a:p>
                <a:r>
                  <a:rPr lang="en-US">
                    <a:noFill/>
                  </a:rPr>
                  <a:t> </a:t>
                </a:r>
              </a:p>
            </p:txBody>
          </p:sp>
        </mc:Fallback>
      </mc:AlternateContent>
    </p:spTree>
    <p:extLst>
      <p:ext uri="{BB962C8B-B14F-4D97-AF65-F5344CB8AC3E}">
        <p14:creationId xmlns:p14="http://schemas.microsoft.com/office/powerpoint/2010/main" val="319959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DF7A6-50D3-4813-BA9E-ADA3B573091B}"/>
              </a:ext>
            </a:extLst>
          </p:cNvPr>
          <p:cNvSpPr>
            <a:spLocks noGrp="1"/>
          </p:cNvSpPr>
          <p:nvPr>
            <p:ph type="title"/>
          </p:nvPr>
        </p:nvSpPr>
        <p:spPr>
          <a:xfrm>
            <a:off x="478369" y="144001"/>
            <a:ext cx="9169401" cy="966272"/>
          </a:xfrm>
        </p:spPr>
        <p:txBody>
          <a:bodyPr/>
          <a:lstStyle/>
          <a:p>
            <a:r>
              <a:rPr lang="en-US" dirty="0"/>
              <a:t>Message Passing – Scale by Target Node</a:t>
            </a:r>
            <a:r>
              <a:rPr lang="en-US" sz="1400" dirty="0"/>
              <a:t> </a:t>
            </a:r>
            <a:r>
              <a:rPr lang="en-US" sz="1600" dirty="0"/>
              <a:t>[</a:t>
            </a:r>
            <a:r>
              <a:rPr lang="en-US" sz="1600" dirty="0" err="1"/>
              <a:t>Kipf</a:t>
            </a:r>
            <a:r>
              <a:rPr lang="en-US" sz="1600" dirty="0"/>
              <a:t> &amp; Welling 2017]</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1B4D00-E7F9-45B6-90AD-0FA59963EBDA}"/>
                  </a:ext>
                </a:extLst>
              </p:cNvPr>
              <p:cNvSpPr>
                <a:spLocks noGrp="1"/>
              </p:cNvSpPr>
              <p:nvPr>
                <p:ph idx="1"/>
              </p:nvPr>
            </p:nvSpPr>
            <p:spPr>
              <a:xfrm>
                <a:off x="478369" y="1213308"/>
                <a:ext cx="11473384" cy="4246291"/>
              </a:xfrm>
            </p:spPr>
            <p:txBody>
              <a:bodyPr/>
              <a:lstStyle/>
              <a:p>
                <a:r>
                  <a:rPr lang="en-US" b="1" dirty="0"/>
                  <a:t>Scaling by the target node</a:t>
                </a:r>
                <a:endParaRPr lang="en-US" dirty="0"/>
              </a:p>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𝐼</m:t>
                    </m:r>
                  </m:oMath>
                </a14:m>
                <a:r>
                  <a:rPr lang="en-US" dirty="0"/>
                  <a:t> , I is the identify matrix,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𝐴</m:t>
                        </m:r>
                      </m:e>
                    </m:acc>
                    <m:r>
                      <a:rPr lang="en-US" i="1" smtClean="0">
                        <a:latin typeface="Cambria Math" panose="02040503050406030204" pitchFamily="18" charset="0"/>
                      </a:rPr>
                      <m:t> </m:t>
                    </m:r>
                  </m:oMath>
                </a14:m>
                <a:r>
                  <a:rPr lang="en-US" dirty="0"/>
                  <a:t> adds the self-loops to the </a:t>
                </a:r>
                <a14:m>
                  <m:oMath xmlns:m="http://schemas.openxmlformats.org/officeDocument/2006/math">
                    <m:r>
                      <a:rPr lang="en-US" i="1" dirty="0" smtClean="0">
                        <a:latin typeface="Cambria Math" panose="02040503050406030204" pitchFamily="18" charset="0"/>
                      </a:rPr>
                      <m:t>𝐴</m:t>
                    </m:r>
                  </m:oMath>
                </a14:m>
                <a:endParaRPr lang="en-US" dirty="0"/>
              </a:p>
              <a:p>
                <a:endParaRPr lang="en-US" dirty="0"/>
              </a:p>
              <a:p>
                <a14:m>
                  <m:oMath xmlns:m="http://schemas.openxmlformats.org/officeDocument/2006/math">
                    <m:acc>
                      <m:accPr>
                        <m:chr m:val="̂"/>
                        <m:ctrlPr>
                          <a:rPr lang="en-US" b="0" i="1" smtClean="0">
                            <a:latin typeface="Cambria Math" panose="02040503050406030204" pitchFamily="18" charset="0"/>
                          </a:rPr>
                        </m:ctrlPr>
                      </m:accPr>
                      <m:e>
                        <m:r>
                          <a:rPr lang="pt-BR" b="0" i="1" smtClean="0">
                            <a:latin typeface="Cambria Math" panose="02040503050406030204" pitchFamily="18" charset="0"/>
                          </a:rPr>
                          <m:t>𝐴</m:t>
                        </m:r>
                      </m:e>
                    </m:acc>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𝐷</m:t>
                            </m:r>
                          </m:e>
                        </m:acc>
                      </m:e>
                      <m:sup>
                        <m:r>
                          <a:rPr lang="en-US" b="0" i="1" smtClean="0">
                            <a:latin typeface="Cambria Math" panose="02040503050406030204" pitchFamily="18" charset="0"/>
                          </a:rPr>
                          <m:t>−1/2</m:t>
                        </m:r>
                      </m:sup>
                    </m:sSup>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𝐷</m:t>
                            </m:r>
                          </m:e>
                        </m:acc>
                      </m:e>
                      <m:sup>
                        <m:r>
                          <a:rPr lang="en-US" i="1">
                            <a:latin typeface="Cambria Math" panose="02040503050406030204" pitchFamily="18" charset="0"/>
                          </a:rPr>
                          <m:t>−1/2</m:t>
                        </m:r>
                      </m:sup>
                    </m:sSup>
                  </m:oMath>
                </a14:m>
                <a:r>
                  <a:rPr lang="en-US" dirty="0"/>
                  <a:t> </a:t>
                </a:r>
              </a:p>
              <a:p>
                <a:endParaRPr lang="en-US" b="0" i="1" dirty="0">
                  <a:latin typeface="Cambria Math" panose="02040503050406030204" pitchFamily="18" charset="0"/>
                </a:endParaRPr>
              </a:p>
              <a:p>
                <a14:m>
                  <m:oMath xmlns:m="http://schemas.openxmlformats.org/officeDocument/2006/math">
                    <m:sSub>
                      <m:sSubPr>
                        <m:ctrlPr>
                          <a:rPr lang="en-US" b="0" i="1" smtClean="0">
                            <a:latin typeface="Cambria Math" panose="02040503050406030204" pitchFamily="18" charset="0"/>
                          </a:rPr>
                        </m:ctrlPr>
                      </m:sSubPr>
                      <m:e>
                        <m:acc>
                          <m:accPr>
                            <m:chr m:val="̂"/>
                            <m:ctrlPr>
                              <a:rPr lang="en-US" i="1">
                                <a:latin typeface="Cambria Math" panose="02040503050406030204" pitchFamily="18" charset="0"/>
                              </a:rPr>
                            </m:ctrlPr>
                          </m:accPr>
                          <m:e>
                            <m:r>
                              <a:rPr lang="pt-BR" i="1">
                                <a:latin typeface="Cambria Math" panose="02040503050406030204" pitchFamily="18" charset="0"/>
                              </a:rPr>
                              <m:t>𝐴</m:t>
                            </m:r>
                          </m:e>
                        </m:acc>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ad>
                          <m:radPr>
                            <m:ctrlPr>
                              <a:rPr lang="en-US" b="0" i="1" smtClean="0">
                                <a:latin typeface="Cambria Math" panose="02040503050406030204" pitchFamily="18" charset="0"/>
                              </a:rPr>
                            </m:ctrlPr>
                          </m:radPr>
                          <m:deg>
                            <m:r>
                              <a:rPr lang="en-US" b="0" i="1" smtClean="0">
                                <a:latin typeface="Cambria Math" panose="02040503050406030204" pitchFamily="18" charset="0"/>
                              </a:rPr>
                              <m:t>2</m:t>
                            </m:r>
                          </m:deg>
                          <m:e>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e>
                            </m:acc>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𝑗</m:t>
                                    </m:r>
                                  </m:sub>
                                </m:sSub>
                              </m:e>
                            </m:acc>
                          </m:e>
                        </m:rad>
                      </m:den>
                    </m:f>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b="0" i="1" smtClean="0">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𝑖𝑗</m:t>
                            </m:r>
                          </m:sub>
                        </m:sSub>
                      </m:e>
                    </m:acc>
                  </m:oMath>
                </a14:m>
                <a:r>
                  <a:rPr lang="en-US" b="0" i="0" dirty="0">
                    <a:latin typeface="+mj-lt"/>
                  </a:rPr>
                  <a:t> scaling by the neighborhood sizes of source and root nodes</a:t>
                </a:r>
              </a:p>
              <a:p>
                <a:endParaRPr lang="en-US" dirty="0">
                  <a:latin typeface="+mj-lt"/>
                </a:endParaRPr>
              </a:p>
              <a:p>
                <a:r>
                  <a:rPr lang="en-US" dirty="0">
                    <a:latin typeface="+mj-lt"/>
                  </a:rPr>
                  <a:t>This allows to have an adjacency matrix that if multiplied various times the computations will be stable, i.e., it will converge to a stationary value.</a:t>
                </a:r>
                <a:endParaRPr lang="en-US" dirty="0"/>
              </a:p>
              <a:p>
                <a:endParaRPr lang="en-US" dirty="0"/>
              </a:p>
            </p:txBody>
          </p:sp>
        </mc:Choice>
        <mc:Fallback xmlns="">
          <p:sp>
            <p:nvSpPr>
              <p:cNvPr id="3" name="Content Placeholder 2">
                <a:extLst>
                  <a:ext uri="{FF2B5EF4-FFF2-40B4-BE49-F238E27FC236}">
                    <a16:creationId xmlns:a16="http://schemas.microsoft.com/office/drawing/2014/main" id="{271B4D00-E7F9-45B6-90AD-0FA59963EBDA}"/>
                  </a:ext>
                </a:extLst>
              </p:cNvPr>
              <p:cNvSpPr>
                <a:spLocks noGrp="1" noRot="1" noChangeAspect="1" noMove="1" noResize="1" noEditPoints="1" noAdjustHandles="1" noChangeArrowheads="1" noChangeShapeType="1" noTextEdit="1"/>
              </p:cNvSpPr>
              <p:nvPr>
                <p:ph idx="1"/>
              </p:nvPr>
            </p:nvSpPr>
            <p:spPr>
              <a:xfrm>
                <a:off x="478369" y="1213308"/>
                <a:ext cx="11473384" cy="4246291"/>
              </a:xfrm>
              <a:blipFill>
                <a:blip r:embed="rId2"/>
                <a:stretch>
                  <a:fillRect l="-1275" t="-129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FCC6943-6749-4678-A530-CB7393304D76}"/>
              </a:ext>
            </a:extLst>
          </p:cNvPr>
          <p:cNvSpPr>
            <a:spLocks noGrp="1"/>
          </p:cNvSpPr>
          <p:nvPr>
            <p:ph type="sldNum" sz="quarter" idx="12"/>
          </p:nvPr>
        </p:nvSpPr>
        <p:spPr/>
        <p:txBody>
          <a:bodyPr/>
          <a:lstStyle/>
          <a:p>
            <a:fld id="{81561042-0DC2-4A04-AA50-F6D44EB20EBA}" type="slidenum">
              <a:rPr lang="en-US" smtClean="0"/>
              <a:t>23</a:t>
            </a:fld>
            <a:endParaRPr lang="en-US"/>
          </a:p>
        </p:txBody>
      </p:sp>
      <p:sp>
        <p:nvSpPr>
          <p:cNvPr id="6" name="TextBox 5">
            <a:extLst>
              <a:ext uri="{FF2B5EF4-FFF2-40B4-BE49-F238E27FC236}">
                <a16:creationId xmlns:a16="http://schemas.microsoft.com/office/drawing/2014/main" id="{733C2404-D223-438C-9D9D-637D8C426A62}"/>
              </a:ext>
            </a:extLst>
          </p:cNvPr>
          <p:cNvSpPr txBox="1"/>
          <p:nvPr/>
        </p:nvSpPr>
        <p:spPr bwMode="gray">
          <a:xfrm>
            <a:off x="59054" y="6163639"/>
            <a:ext cx="11233785" cy="646331"/>
          </a:xfrm>
          <a:prstGeom prst="rect">
            <a:avLst/>
          </a:prstGeom>
          <a:noFill/>
        </p:spPr>
        <p:txBody>
          <a:bodyPr wrap="square">
            <a:spAutoFit/>
          </a:bodyPr>
          <a:lstStyle/>
          <a:p>
            <a:r>
              <a:rPr lang="en-US" b="0" i="0" dirty="0" err="1">
                <a:solidFill>
                  <a:srgbClr val="222222"/>
                </a:solidFill>
                <a:effectLst/>
                <a:latin typeface="Arial" panose="020B0604020202020204" pitchFamily="34" charset="0"/>
              </a:rPr>
              <a:t>Kipf</a:t>
            </a:r>
            <a:r>
              <a:rPr lang="en-US" b="0" i="0" dirty="0">
                <a:solidFill>
                  <a:srgbClr val="222222"/>
                </a:solidFill>
                <a:effectLst/>
                <a:latin typeface="Arial" panose="020B0604020202020204" pitchFamily="34" charset="0"/>
              </a:rPr>
              <a:t>, Thomas N., and Max Welling. (2017) "Semi-supervised classification with graph convolutional networks." ICRL,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arXiv:1609.02907</a:t>
            </a:r>
            <a:r>
              <a:rPr lang="en-US" b="0" i="0" dirty="0">
                <a:solidFill>
                  <a:srgbClr val="222222"/>
                </a:solidFill>
                <a:effectLst/>
                <a:latin typeface="Arial" panose="020B0604020202020204" pitchFamily="34" charset="0"/>
              </a:rPr>
              <a:t> </a:t>
            </a:r>
            <a:endParaRPr lang="en-US" dirty="0"/>
          </a:p>
        </p:txBody>
      </p:sp>
    </p:spTree>
    <p:extLst>
      <p:ext uri="{BB962C8B-B14F-4D97-AF65-F5344CB8AC3E}">
        <p14:creationId xmlns:p14="http://schemas.microsoft.com/office/powerpoint/2010/main" val="3267756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E883A-AF77-4722-8027-10DFC5DC3BD2}"/>
              </a:ext>
            </a:extLst>
          </p:cNvPr>
          <p:cNvSpPr>
            <a:spLocks noGrp="1"/>
          </p:cNvSpPr>
          <p:nvPr>
            <p:ph type="title"/>
          </p:nvPr>
        </p:nvSpPr>
        <p:spPr/>
        <p:txBody>
          <a:bodyPr/>
          <a:lstStyle/>
          <a:p>
            <a:r>
              <a:rPr lang="en-US" dirty="0"/>
              <a:t>Message Passing – Simulation</a:t>
            </a:r>
          </a:p>
        </p:txBody>
      </p:sp>
      <p:sp>
        <p:nvSpPr>
          <p:cNvPr id="3" name="Content Placeholder 2">
            <a:extLst>
              <a:ext uri="{FF2B5EF4-FFF2-40B4-BE49-F238E27FC236}">
                <a16:creationId xmlns:a16="http://schemas.microsoft.com/office/drawing/2014/main" id="{43A77F8C-63DC-4758-9C4F-23CAEAB0A451}"/>
              </a:ext>
            </a:extLst>
          </p:cNvPr>
          <p:cNvSpPr>
            <a:spLocks noGrp="1"/>
          </p:cNvSpPr>
          <p:nvPr>
            <p:ph idx="1"/>
          </p:nvPr>
        </p:nvSpPr>
        <p:spPr>
          <a:xfrm>
            <a:off x="478369" y="1213308"/>
            <a:ext cx="11473384" cy="758156"/>
          </a:xfrm>
        </p:spPr>
        <p:txBody>
          <a:bodyPr/>
          <a:lstStyle/>
          <a:p>
            <a:r>
              <a:rPr lang="en-US" sz="1800" dirty="0"/>
              <a:t>https://github.com/christianadriano/blog_code/blob/master/gcn_numpy/message_passing.ipynb</a:t>
            </a:r>
          </a:p>
          <a:p>
            <a:endParaRPr lang="en-US" dirty="0"/>
          </a:p>
        </p:txBody>
      </p:sp>
      <p:sp>
        <p:nvSpPr>
          <p:cNvPr id="4" name="Slide Number Placeholder 3">
            <a:extLst>
              <a:ext uri="{FF2B5EF4-FFF2-40B4-BE49-F238E27FC236}">
                <a16:creationId xmlns:a16="http://schemas.microsoft.com/office/drawing/2014/main" id="{EEE559C3-E9AB-46A6-BA0D-EB8B30B2715B}"/>
              </a:ext>
            </a:extLst>
          </p:cNvPr>
          <p:cNvSpPr>
            <a:spLocks noGrp="1"/>
          </p:cNvSpPr>
          <p:nvPr>
            <p:ph type="sldNum" sz="quarter" idx="12"/>
          </p:nvPr>
        </p:nvSpPr>
        <p:spPr/>
        <p:txBody>
          <a:bodyPr/>
          <a:lstStyle/>
          <a:p>
            <a:fld id="{81561042-0DC2-4A04-AA50-F6D44EB20EBA}" type="slidenum">
              <a:rPr lang="en-US" smtClean="0"/>
              <a:t>24</a:t>
            </a:fld>
            <a:endParaRPr lang="en-US"/>
          </a:p>
        </p:txBody>
      </p:sp>
    </p:spTree>
    <p:extLst>
      <p:ext uri="{BB962C8B-B14F-4D97-AF65-F5344CB8AC3E}">
        <p14:creationId xmlns:p14="http://schemas.microsoft.com/office/powerpoint/2010/main" val="2238470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DF7A6-50D3-4813-BA9E-ADA3B573091B}"/>
              </a:ext>
            </a:extLst>
          </p:cNvPr>
          <p:cNvSpPr>
            <a:spLocks noGrp="1"/>
          </p:cNvSpPr>
          <p:nvPr>
            <p:ph type="title"/>
          </p:nvPr>
        </p:nvSpPr>
        <p:spPr>
          <a:xfrm>
            <a:off x="478369" y="144001"/>
            <a:ext cx="9169401" cy="925172"/>
          </a:xfrm>
        </p:spPr>
        <p:txBody>
          <a:bodyPr/>
          <a:lstStyle/>
          <a:p>
            <a:r>
              <a:rPr lang="en-US" sz="2400" dirty="0"/>
              <a:t>Fast Approximate Convolutions on Graphs </a:t>
            </a:r>
            <a:r>
              <a:rPr lang="en-US" sz="1600" dirty="0"/>
              <a:t>[</a:t>
            </a:r>
            <a:r>
              <a:rPr lang="en-US" sz="1600" dirty="0" err="1"/>
              <a:t>Kipf</a:t>
            </a:r>
            <a:r>
              <a:rPr lang="en-US" sz="1600" dirty="0"/>
              <a:t> &amp; Welling 2017]</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1B4D00-E7F9-45B6-90AD-0FA59963EBDA}"/>
                  </a:ext>
                </a:extLst>
              </p:cNvPr>
              <p:cNvSpPr>
                <a:spLocks noGrp="1"/>
              </p:cNvSpPr>
              <p:nvPr>
                <p:ph idx="1"/>
              </p:nvPr>
            </p:nvSpPr>
            <p:spPr>
              <a:xfrm>
                <a:off x="478369" y="1213309"/>
                <a:ext cx="11473384" cy="2104679"/>
              </a:xfrm>
            </p:spPr>
            <p:txBody>
              <a:bodyPr/>
              <a:lstStyle/>
              <a:p>
                <a:endParaRPr lang="en-US" dirty="0"/>
              </a:p>
              <a:p>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𝐻</m:t>
                        </m:r>
                      </m:e>
                      <m:sup>
                        <m:r>
                          <a:rPr lang="en-US" sz="2400" b="0" i="1" smtClean="0">
                            <a:latin typeface="Cambria Math" panose="02040503050406030204" pitchFamily="18" charset="0"/>
                          </a:rPr>
                          <m:t>𝑙</m:t>
                        </m:r>
                        <m:r>
                          <a:rPr lang="en-US" sz="2400" b="0" i="1" smtClean="0">
                            <a:latin typeface="Cambria Math" panose="02040503050406030204" pitchFamily="18" charset="0"/>
                          </a:rPr>
                          <m:t>+1</m:t>
                        </m:r>
                      </m:sup>
                    </m:sSup>
                    <m:r>
                      <a:rPr lang="en-US" sz="2400" b="0" i="1" smtClean="0">
                        <a:latin typeface="Cambria Math" panose="02040503050406030204" pitchFamily="18" charset="0"/>
                      </a:rPr>
                      <m:t>=</m:t>
                    </m:r>
                    <m:r>
                      <a:rPr lang="en-US" sz="2400" b="0" i="1" smtClean="0">
                        <a:latin typeface="Cambria Math" panose="02040503050406030204" pitchFamily="18" charset="0"/>
                      </a:rPr>
                      <m:t>𝜎</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𝐷</m:t>
                            </m:r>
                          </m:e>
                        </m:acc>
                      </m:e>
                      <m: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up>
                    </m:sSup>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𝐴</m:t>
                        </m:r>
                      </m:e>
                    </m:acc>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𝐷</m:t>
                            </m:r>
                          </m:e>
                        </m:acc>
                      </m:e>
                      <m: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sup>
                    </m:sSup>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r>
                          <a:rPr lang="en-US" sz="2400" b="0" i="1" smtClean="0">
                            <a:latin typeface="Cambria Math" panose="02040503050406030204" pitchFamily="18" charset="0"/>
                          </a:rPr>
                          <m:t>𝐻</m:t>
                        </m:r>
                      </m:e>
                      <m:sup>
                        <m:r>
                          <a:rPr lang="en-US" sz="2400" b="0" i="1" smtClean="0">
                            <a:latin typeface="Cambria Math" panose="02040503050406030204" pitchFamily="18" charset="0"/>
                          </a:rPr>
                          <m:t>𝑙</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𝑊</m:t>
                        </m:r>
                      </m:e>
                      <m:sup>
                        <m:r>
                          <a:rPr lang="en-US" sz="2400" b="0" i="1" smtClean="0">
                            <a:latin typeface="Cambria Math" panose="02040503050406030204" pitchFamily="18" charset="0"/>
                          </a:rPr>
                          <m:t>𝑙</m:t>
                        </m:r>
                      </m:sup>
                    </m:sSup>
                    <m:r>
                      <a:rPr lang="en-US" sz="2400" b="0" i="1" smtClean="0">
                        <a:latin typeface="Cambria Math" panose="02040503050406030204" pitchFamily="18" charset="0"/>
                      </a:rPr>
                      <m:t>)</m:t>
                    </m:r>
                  </m:oMath>
                </a14:m>
                <a:r>
                  <a:rPr lang="en-US" sz="2400" dirty="0"/>
                  <a:t> </a:t>
                </a:r>
              </a:p>
              <a:p>
                <a:endParaRPr lang="en-US" dirty="0">
                  <a:latin typeface="+mj-lt"/>
                </a:endParaRPr>
              </a:p>
              <a:p>
                <a:endParaRPr lang="en-US" dirty="0"/>
              </a:p>
              <a:p>
                <a:endParaRPr lang="en-US" dirty="0"/>
              </a:p>
            </p:txBody>
          </p:sp>
        </mc:Choice>
        <mc:Fallback xmlns="">
          <p:sp>
            <p:nvSpPr>
              <p:cNvPr id="3" name="Content Placeholder 2">
                <a:extLst>
                  <a:ext uri="{FF2B5EF4-FFF2-40B4-BE49-F238E27FC236}">
                    <a16:creationId xmlns:a16="http://schemas.microsoft.com/office/drawing/2014/main" id="{271B4D00-E7F9-45B6-90AD-0FA59963EBDA}"/>
                  </a:ext>
                </a:extLst>
              </p:cNvPr>
              <p:cNvSpPr>
                <a:spLocks noGrp="1" noRot="1" noChangeAspect="1" noMove="1" noResize="1" noEditPoints="1" noAdjustHandles="1" noChangeArrowheads="1" noChangeShapeType="1" noTextEdit="1"/>
              </p:cNvSpPr>
              <p:nvPr>
                <p:ph idx="1"/>
              </p:nvPr>
            </p:nvSpPr>
            <p:spPr>
              <a:xfrm>
                <a:off x="478369" y="1213309"/>
                <a:ext cx="11473384" cy="2104679"/>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FCC6943-6749-4678-A530-CB7393304D76}"/>
              </a:ext>
            </a:extLst>
          </p:cNvPr>
          <p:cNvSpPr>
            <a:spLocks noGrp="1"/>
          </p:cNvSpPr>
          <p:nvPr>
            <p:ph type="sldNum" sz="quarter" idx="12"/>
          </p:nvPr>
        </p:nvSpPr>
        <p:spPr/>
        <p:txBody>
          <a:bodyPr/>
          <a:lstStyle/>
          <a:p>
            <a:fld id="{81561042-0DC2-4A04-AA50-F6D44EB20EBA}" type="slidenum">
              <a:rPr lang="en-US" smtClean="0"/>
              <a:t>25</a:t>
            </a:fld>
            <a:endParaRPr lang="en-US"/>
          </a:p>
        </p:txBody>
      </p:sp>
      <p:sp>
        <p:nvSpPr>
          <p:cNvPr id="6" name="TextBox 5">
            <a:extLst>
              <a:ext uri="{FF2B5EF4-FFF2-40B4-BE49-F238E27FC236}">
                <a16:creationId xmlns:a16="http://schemas.microsoft.com/office/drawing/2014/main" id="{733C2404-D223-438C-9D9D-637D8C426A62}"/>
              </a:ext>
            </a:extLst>
          </p:cNvPr>
          <p:cNvSpPr txBox="1"/>
          <p:nvPr/>
        </p:nvSpPr>
        <p:spPr bwMode="gray">
          <a:xfrm>
            <a:off x="59054" y="6163639"/>
            <a:ext cx="11233785" cy="646331"/>
          </a:xfrm>
          <a:prstGeom prst="rect">
            <a:avLst/>
          </a:prstGeom>
          <a:noFill/>
        </p:spPr>
        <p:txBody>
          <a:bodyPr wrap="square">
            <a:spAutoFit/>
          </a:bodyPr>
          <a:lstStyle/>
          <a:p>
            <a:r>
              <a:rPr lang="en-US" b="0" i="0" dirty="0" err="1">
                <a:solidFill>
                  <a:srgbClr val="222222"/>
                </a:solidFill>
                <a:effectLst/>
                <a:latin typeface="Arial" panose="020B0604020202020204" pitchFamily="34" charset="0"/>
              </a:rPr>
              <a:t>Kipf</a:t>
            </a:r>
            <a:r>
              <a:rPr lang="en-US" b="0" i="0" dirty="0">
                <a:solidFill>
                  <a:srgbClr val="222222"/>
                </a:solidFill>
                <a:effectLst/>
                <a:latin typeface="Arial" panose="020B0604020202020204" pitchFamily="34" charset="0"/>
              </a:rPr>
              <a:t>, Thomas N., and Max Welling. (2017) "Semi-supervised classification with graph convolutional networks." ICRL,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arXiv:1609.02907</a:t>
            </a:r>
            <a:r>
              <a:rPr lang="en-US" b="0" i="0" dirty="0">
                <a:solidFill>
                  <a:srgbClr val="222222"/>
                </a:solidFill>
                <a:effectLst/>
                <a:latin typeface="Arial" panose="020B0604020202020204" pitchFamily="34" charset="0"/>
              </a:rPr>
              <a:t> </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BEA2BE-26D7-440D-9ED5-CBF59BD8170E}"/>
                  </a:ext>
                </a:extLst>
              </p:cNvPr>
              <p:cNvSpPr txBox="1"/>
              <p:nvPr/>
            </p:nvSpPr>
            <p:spPr bwMode="gray">
              <a:xfrm>
                <a:off x="301207" y="2176194"/>
                <a:ext cx="9169401" cy="2766848"/>
              </a:xfrm>
              <a:prstGeom prst="rect">
                <a:avLst/>
              </a:prstGeom>
              <a:noFill/>
            </p:spPr>
            <p:txBody>
              <a:bodyPr wrap="square">
                <a:spAutoFit/>
              </a:bodyPr>
              <a:lstStyle/>
              <a:p>
                <a:pPr algn="l">
                  <a:lnSpc>
                    <a:spcPct val="150000"/>
                  </a:lnSpc>
                </a:pPr>
                <a:r>
                  <a:rPr lang="en-US" sz="1800" b="0" u="none" strike="noStrike" baseline="0" dirty="0">
                    <a:latin typeface="+mj-lt"/>
                  </a:rPr>
                  <a:t>, where:</a:t>
                </a:r>
              </a:p>
              <a:p>
                <a:pPr algn="l">
                  <a:lnSpc>
                    <a:spcPct val="150000"/>
                  </a:lnSpc>
                </a:pPr>
                <a14:m>
                  <m:oMath xmlns:m="http://schemas.openxmlformats.org/officeDocument/2006/math">
                    <m:sSup>
                      <m:sSupPr>
                        <m:ctrlPr>
                          <a:rPr lang="en-US" sz="1800" b="0" i="1" u="none" strike="noStrike" baseline="0" dirty="0" smtClean="0">
                            <a:latin typeface="Cambria Math" panose="02040503050406030204" pitchFamily="18" charset="0"/>
                          </a:rPr>
                        </m:ctrlPr>
                      </m:sSupPr>
                      <m:e>
                        <m:r>
                          <a:rPr lang="en-US" sz="1800" b="0" i="1" u="none" strike="noStrike" baseline="0" dirty="0" smtClean="0">
                            <a:latin typeface="Cambria Math" panose="02040503050406030204" pitchFamily="18" charset="0"/>
                          </a:rPr>
                          <m:t>𝑊</m:t>
                        </m:r>
                      </m:e>
                      <m:sup>
                        <m:r>
                          <a:rPr lang="en-US" sz="1800" b="0" i="1" u="none" strike="noStrike" baseline="0" dirty="0" smtClean="0">
                            <a:latin typeface="Cambria Math" panose="02040503050406030204" pitchFamily="18" charset="0"/>
                          </a:rPr>
                          <m:t>𝑙</m:t>
                        </m:r>
                      </m:sup>
                    </m:sSup>
                  </m:oMath>
                </a14:m>
                <a:r>
                  <a:rPr lang="en-US" sz="800" b="0" i="0" u="none" strike="noStrike" baseline="0" dirty="0">
                    <a:latin typeface="+mj-lt"/>
                  </a:rPr>
                  <a:t> </a:t>
                </a:r>
                <a:r>
                  <a:rPr lang="en-US" sz="1800" b="0" i="0" u="none" strike="noStrike" baseline="0" dirty="0">
                    <a:latin typeface="+mj-lt"/>
                  </a:rPr>
                  <a:t>is a layer-specific trainable weight matrix. </a:t>
                </a:r>
                <a:endParaRPr lang="en-US" dirty="0">
                  <a:latin typeface="+mj-lt"/>
                </a:endParaRPr>
              </a:p>
              <a:p>
                <a:pPr algn="l">
                  <a:lnSpc>
                    <a:spcPct val="150000"/>
                  </a:lnSpc>
                </a:pPr>
                <a14:m>
                  <m:oMath xmlns:m="http://schemas.openxmlformats.org/officeDocument/2006/math">
                    <m:r>
                      <a:rPr lang="en-US" sz="2400" b="0" i="1" u="none" strike="noStrike" baseline="0" smtClean="0">
                        <a:latin typeface="Cambria Math" panose="02040503050406030204" pitchFamily="18" charset="0"/>
                      </a:rPr>
                      <m:t>𝜎</m:t>
                    </m:r>
                    <m:r>
                      <a:rPr lang="en-US" sz="2400" b="0" i="1" u="none" strike="noStrike" baseline="0" smtClean="0">
                        <a:latin typeface="Cambria Math" panose="02040503050406030204" pitchFamily="18" charset="0"/>
                      </a:rPr>
                      <m:t> </m:t>
                    </m:r>
                  </m:oMath>
                </a14:m>
                <a:r>
                  <a:rPr lang="en-US" sz="1800" b="0" i="0" u="none" strike="noStrike" baseline="0" dirty="0">
                    <a:latin typeface="+mj-lt"/>
                  </a:rPr>
                  <a:t>is an activation function, such as the </a:t>
                </a:r>
                <a:r>
                  <a:rPr lang="en-US" sz="1800" b="0" i="0" u="none" strike="noStrike" baseline="0" dirty="0" err="1">
                    <a:latin typeface="+mj-lt"/>
                  </a:rPr>
                  <a:t>ReLU</a:t>
                </a:r>
                <a:r>
                  <a:rPr lang="en-US" sz="1800" b="0" i="0" u="none" strike="noStrike" baseline="0" dirty="0">
                    <a:latin typeface="+mj-lt"/>
                  </a:rPr>
                  <a:t>() = max(0; ) or Sigmoid.</a:t>
                </a:r>
                <a:endParaRPr lang="en-US" dirty="0">
                  <a:latin typeface="+mj-lt"/>
                </a:endParaRPr>
              </a:p>
              <a:p>
                <a:pPr algn="l">
                  <a:lnSpc>
                    <a:spcPct val="150000"/>
                  </a:lnSpc>
                </a:pPr>
                <a14:m>
                  <m:oMath xmlns:m="http://schemas.openxmlformats.org/officeDocument/2006/math">
                    <m:sSup>
                      <m:sSupPr>
                        <m:ctrlPr>
                          <a:rPr lang="en-US" sz="1800" b="0" i="1" u="none" strike="noStrike" baseline="0" dirty="0" smtClean="0">
                            <a:latin typeface="Cambria Math" panose="02040503050406030204" pitchFamily="18" charset="0"/>
                          </a:rPr>
                        </m:ctrlPr>
                      </m:sSupPr>
                      <m:e>
                        <m:r>
                          <a:rPr lang="en-US" sz="1800" b="0" i="1" u="none" strike="noStrike" baseline="0" dirty="0" smtClean="0">
                            <a:latin typeface="Cambria Math" panose="02040503050406030204" pitchFamily="18" charset="0"/>
                          </a:rPr>
                          <m:t>𝐻</m:t>
                        </m:r>
                      </m:e>
                      <m:sup>
                        <m:r>
                          <a:rPr lang="en-US" sz="1800" b="0" i="1" u="none" strike="noStrike" baseline="0" dirty="0" smtClean="0">
                            <a:latin typeface="Cambria Math" panose="02040503050406030204" pitchFamily="18" charset="0"/>
                          </a:rPr>
                          <m:t>𝑙</m:t>
                        </m:r>
                      </m:sup>
                    </m:sSup>
                    <m:r>
                      <a:rPr lang="en-US" sz="1800" b="0" i="1" u="none" strike="noStrike" baseline="0" dirty="0" smtClean="0">
                        <a:latin typeface="Cambria Math" panose="02040503050406030204" pitchFamily="18" charset="0"/>
                      </a:rPr>
                      <m:t>∈</m:t>
                    </m:r>
                    <m:sSup>
                      <m:sSupPr>
                        <m:ctrlPr>
                          <a:rPr lang="en-US" sz="1800" b="0" i="1" u="none" strike="noStrike" baseline="0" dirty="0" smtClean="0">
                            <a:latin typeface="Cambria Math" panose="02040503050406030204" pitchFamily="18" charset="0"/>
                            <a:ea typeface="Cambria Math" panose="02040503050406030204" pitchFamily="18" charset="0"/>
                          </a:rPr>
                        </m:ctrlPr>
                      </m:sSupPr>
                      <m:e>
                        <m:r>
                          <a:rPr lang="en-US" sz="1800" b="0" i="1" u="none" strike="noStrike" baseline="0" dirty="0" smtClean="0">
                            <a:latin typeface="Cambria Math" panose="02040503050406030204" pitchFamily="18" charset="0"/>
                            <a:ea typeface="Cambria Math" panose="02040503050406030204" pitchFamily="18" charset="0"/>
                          </a:rPr>
                          <m:t>ℝ</m:t>
                        </m:r>
                      </m:e>
                      <m:sup>
                        <m:r>
                          <a:rPr lang="en-US" sz="1800" b="0" i="1" u="none" strike="noStrike" baseline="0" dirty="0" smtClean="0">
                            <a:latin typeface="Cambria Math" panose="02040503050406030204" pitchFamily="18" charset="0"/>
                            <a:ea typeface="Cambria Math" panose="02040503050406030204" pitchFamily="18" charset="0"/>
                          </a:rPr>
                          <m:t>𝑁</m:t>
                        </m:r>
                        <m:r>
                          <a:rPr lang="en-US" sz="1800" b="0" i="1" u="none" strike="noStrike" baseline="0" dirty="0" smtClean="0">
                            <a:latin typeface="Cambria Math" panose="02040503050406030204" pitchFamily="18" charset="0"/>
                            <a:ea typeface="Cambria Math" panose="02040503050406030204" pitchFamily="18" charset="0"/>
                          </a:rPr>
                          <m:t>×</m:t>
                        </m:r>
                        <m:r>
                          <a:rPr lang="en-US" sz="1800" b="0" i="1" u="none" strike="noStrike" baseline="0" dirty="0" smtClean="0">
                            <a:latin typeface="Cambria Math" panose="02040503050406030204" pitchFamily="18" charset="0"/>
                            <a:ea typeface="Cambria Math" panose="02040503050406030204" pitchFamily="18" charset="0"/>
                          </a:rPr>
                          <m:t>𝐷</m:t>
                        </m:r>
                      </m:sup>
                    </m:sSup>
                    <m:r>
                      <a:rPr lang="en-US" sz="1800" b="0" i="1" u="none" strike="noStrike" baseline="0" dirty="0" smtClean="0">
                        <a:latin typeface="Cambria Math" panose="02040503050406030204" pitchFamily="18" charset="0"/>
                        <a:ea typeface="Cambria Math" panose="02040503050406030204" pitchFamily="18" charset="0"/>
                      </a:rPr>
                      <m:t> </m:t>
                    </m:r>
                  </m:oMath>
                </a14:m>
                <a:r>
                  <a:rPr lang="en-US" sz="1800" b="0" i="0" u="none" strike="noStrike" baseline="0" dirty="0">
                    <a:latin typeface="+mj-lt"/>
                  </a:rPr>
                  <a:t> is the matrix of activations in layer </a:t>
                </a:r>
                <a14:m>
                  <m:oMath xmlns:m="http://schemas.openxmlformats.org/officeDocument/2006/math">
                    <m:r>
                      <a:rPr lang="en-US" sz="1800" b="0" i="1" u="none" strike="noStrike" baseline="0" dirty="0" smtClean="0">
                        <a:latin typeface="Cambria Math" panose="02040503050406030204" pitchFamily="18" charset="0"/>
                      </a:rPr>
                      <m:t>𝑙</m:t>
                    </m:r>
                  </m:oMath>
                </a14:m>
                <a:endParaRPr lang="en-US" sz="1800" b="0" i="0" u="none" strike="noStrike" baseline="0" dirty="0">
                  <a:latin typeface="+mj-lt"/>
                </a:endParaRPr>
              </a:p>
              <a:p>
                <a:pPr algn="l">
                  <a:lnSpc>
                    <a:spcPct val="150000"/>
                  </a:lnSpc>
                </a:pPr>
                <a14:m>
                  <m:oMath xmlns:m="http://schemas.openxmlformats.org/officeDocument/2006/math">
                    <m:sSup>
                      <m:sSupPr>
                        <m:ctrlPr>
                          <a:rPr lang="en-US" sz="1800" b="0" i="1" u="none" strike="noStrike" baseline="0" dirty="0" smtClean="0">
                            <a:latin typeface="Cambria Math" panose="02040503050406030204" pitchFamily="18" charset="0"/>
                          </a:rPr>
                        </m:ctrlPr>
                      </m:sSupPr>
                      <m:e>
                        <m:r>
                          <a:rPr lang="en-US" sz="1800" b="0" i="1" u="none" strike="noStrike" baseline="0" dirty="0" smtClean="0">
                            <a:latin typeface="Cambria Math" panose="02040503050406030204" pitchFamily="18" charset="0"/>
                          </a:rPr>
                          <m:t>𝐻</m:t>
                        </m:r>
                      </m:e>
                      <m:sup>
                        <m:r>
                          <a:rPr lang="en-US" sz="1800" b="0" i="1" u="none" strike="noStrike" baseline="0" dirty="0" smtClean="0">
                            <a:latin typeface="Cambria Math" panose="02040503050406030204" pitchFamily="18" charset="0"/>
                          </a:rPr>
                          <m:t>0</m:t>
                        </m:r>
                      </m:sup>
                    </m:sSup>
                    <m:r>
                      <a:rPr lang="en-US" sz="1800" b="0" i="1" u="none" strike="noStrike" baseline="0" dirty="0" smtClean="0">
                        <a:latin typeface="Cambria Math" panose="02040503050406030204" pitchFamily="18" charset="0"/>
                      </a:rPr>
                      <m:t>=</m:t>
                    </m:r>
                    <m:acc>
                      <m:accPr>
                        <m:chr m:val="⃗"/>
                        <m:ctrlPr>
                          <a:rPr lang="en-US" sz="1800" b="0" i="1" u="none" strike="noStrike" baseline="0" dirty="0" smtClean="0">
                            <a:latin typeface="Cambria Math" panose="02040503050406030204" pitchFamily="18" charset="0"/>
                          </a:rPr>
                        </m:ctrlPr>
                      </m:accPr>
                      <m:e>
                        <m:r>
                          <a:rPr lang="en-US" sz="1800" b="0" i="1" u="none" strike="noStrike" baseline="0" dirty="0" smtClean="0">
                            <a:latin typeface="Cambria Math" panose="02040503050406030204" pitchFamily="18" charset="0"/>
                          </a:rPr>
                          <m:t>𝑋</m:t>
                        </m:r>
                      </m:e>
                    </m:acc>
                  </m:oMath>
                </a14:m>
                <a:r>
                  <a:rPr lang="en-US" dirty="0">
                    <a:latin typeface="+mj-lt"/>
                  </a:rPr>
                  <a:t> , where X is the feature vector</a:t>
                </a:r>
              </a:p>
              <a:p>
                <a:pPr algn="l">
                  <a:lnSpc>
                    <a:spcPct val="150000"/>
                  </a:lnSpc>
                </a:pPr>
                <a:endParaRPr lang="en-US" dirty="0"/>
              </a:p>
            </p:txBody>
          </p:sp>
        </mc:Choice>
        <mc:Fallback xmlns="">
          <p:sp>
            <p:nvSpPr>
              <p:cNvPr id="7" name="TextBox 6">
                <a:extLst>
                  <a:ext uri="{FF2B5EF4-FFF2-40B4-BE49-F238E27FC236}">
                    <a16:creationId xmlns:a16="http://schemas.microsoft.com/office/drawing/2014/main" id="{FABEA2BE-26D7-440D-9ED5-CBF59BD8170E}"/>
                  </a:ext>
                </a:extLst>
              </p:cNvPr>
              <p:cNvSpPr txBox="1">
                <a:spLocks noRot="1" noChangeAspect="1" noMove="1" noResize="1" noEditPoints="1" noAdjustHandles="1" noChangeArrowheads="1" noChangeShapeType="1" noTextEdit="1"/>
              </p:cNvSpPr>
              <p:nvPr/>
            </p:nvSpPr>
            <p:spPr bwMode="gray">
              <a:xfrm>
                <a:off x="301207" y="2176194"/>
                <a:ext cx="9169401" cy="2766848"/>
              </a:xfrm>
              <a:prstGeom prst="rect">
                <a:avLst/>
              </a:prstGeom>
              <a:blipFill>
                <a:blip r:embed="rId3"/>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3666657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9FA68E-AC0E-468E-8169-D8DF09A38697}"/>
              </a:ext>
            </a:extLst>
          </p:cNvPr>
          <p:cNvSpPr/>
          <p:nvPr/>
        </p:nvSpPr>
        <p:spPr bwMode="gray">
          <a:xfrm>
            <a:off x="9234616" y="2478489"/>
            <a:ext cx="2957384" cy="362277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 name="Title 1">
            <a:extLst>
              <a:ext uri="{FF2B5EF4-FFF2-40B4-BE49-F238E27FC236}">
                <a16:creationId xmlns:a16="http://schemas.microsoft.com/office/drawing/2014/main" id="{043DF7A6-50D3-4813-BA9E-ADA3B573091B}"/>
              </a:ext>
            </a:extLst>
          </p:cNvPr>
          <p:cNvSpPr>
            <a:spLocks noGrp="1"/>
          </p:cNvSpPr>
          <p:nvPr>
            <p:ph type="title"/>
          </p:nvPr>
        </p:nvSpPr>
        <p:spPr>
          <a:xfrm>
            <a:off x="478369" y="144001"/>
            <a:ext cx="9169401" cy="925172"/>
          </a:xfrm>
        </p:spPr>
        <p:txBody>
          <a:bodyPr/>
          <a:lstStyle/>
          <a:p>
            <a:r>
              <a:rPr lang="en-US" sz="2400" dirty="0"/>
              <a:t>Spectral Graph Convolutions </a:t>
            </a:r>
            <a:r>
              <a:rPr lang="en-US" sz="1600" dirty="0"/>
              <a:t>[</a:t>
            </a:r>
            <a:r>
              <a:rPr lang="en-US" sz="1600" dirty="0" err="1"/>
              <a:t>Kipf</a:t>
            </a:r>
            <a:r>
              <a:rPr lang="en-US" sz="1600" dirty="0"/>
              <a:t> &amp; Welling 2017]</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1B4D00-E7F9-45B6-90AD-0FA59963EBDA}"/>
                  </a:ext>
                </a:extLst>
              </p:cNvPr>
              <p:cNvSpPr>
                <a:spLocks noGrp="1"/>
              </p:cNvSpPr>
              <p:nvPr>
                <p:ph idx="1"/>
              </p:nvPr>
            </p:nvSpPr>
            <p:spPr>
              <a:xfrm>
                <a:off x="478369" y="1073667"/>
                <a:ext cx="11473384" cy="1076973"/>
              </a:xfrm>
            </p:spPr>
            <p:txBody>
              <a:bodyPr/>
              <a:lstStyle/>
              <a:p>
                <a:r>
                  <a:rPr lang="en-US" sz="2400" b="0" dirty="0"/>
                  <a:t>Spectral Graph Convolution as the multiplication of a signal </a:t>
                </a:r>
                <a14:m>
                  <m:oMath xmlns:m="http://schemas.openxmlformats.org/officeDocument/2006/math">
                    <m:r>
                      <a:rPr lang="en-US" sz="2400" b="0" i="1" dirty="0" smtClean="0">
                        <a:latin typeface="Cambria Math" panose="02040503050406030204" pitchFamily="18" charset="0"/>
                      </a:rPr>
                      <m:t>𝑥</m:t>
                    </m:r>
                  </m:oMath>
                </a14:m>
                <a:r>
                  <a:rPr lang="en-US" sz="2400" b="0" dirty="0"/>
                  <a:t> by a filter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𝜃</m:t>
                        </m:r>
                      </m:sub>
                    </m:sSub>
                  </m:oMath>
                </a14:m>
                <a:endParaRPr lang="en-US" sz="2400" b="0" dirty="0"/>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𝜃</m:t>
                        </m:r>
                      </m:sub>
                    </m:s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𝑈</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𝜃</m:t>
                        </m:r>
                      </m:sub>
                    </m:sSub>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𝑈</m:t>
                        </m:r>
                      </m:e>
                      <m:sup>
                        <m:r>
                          <a:rPr lang="en-US" sz="2400" i="1">
                            <a:latin typeface="Cambria Math" panose="02040503050406030204" pitchFamily="18" charset="0"/>
                            <a:ea typeface="Cambria Math" panose="02040503050406030204" pitchFamily="18" charset="0"/>
                          </a:rPr>
                          <m:t>𝑇</m:t>
                        </m:r>
                      </m:sup>
                    </m:sSup>
                    <m:r>
                      <a:rPr lang="en-US" sz="2400" b="0" i="1" smtClean="0">
                        <a:latin typeface="Cambria Math" panose="02040503050406030204" pitchFamily="18" charset="0"/>
                        <a:ea typeface="Cambria Math" panose="02040503050406030204" pitchFamily="18" charset="0"/>
                      </a:rPr>
                      <m:t>𝑥</m:t>
                    </m:r>
                  </m:oMath>
                </a14:m>
                <a:r>
                  <a:rPr lang="en-US" dirty="0">
                    <a:latin typeface="+mj-lt"/>
                  </a:rPr>
                  <a:t> </a:t>
                </a:r>
                <a:r>
                  <a:rPr lang="en-US" sz="2000" dirty="0"/>
                  <a:t>, where:</a:t>
                </a:r>
              </a:p>
              <a:p>
                <a:endParaRPr lang="en-US" dirty="0">
                  <a:latin typeface="+mj-lt"/>
                </a:endParaRPr>
              </a:p>
              <a:p>
                <a:endParaRPr lang="en-US" dirty="0"/>
              </a:p>
            </p:txBody>
          </p:sp>
        </mc:Choice>
        <mc:Fallback xmlns="">
          <p:sp>
            <p:nvSpPr>
              <p:cNvPr id="3" name="Content Placeholder 2">
                <a:extLst>
                  <a:ext uri="{FF2B5EF4-FFF2-40B4-BE49-F238E27FC236}">
                    <a16:creationId xmlns:a16="http://schemas.microsoft.com/office/drawing/2014/main" id="{271B4D00-E7F9-45B6-90AD-0FA59963EBDA}"/>
                  </a:ext>
                </a:extLst>
              </p:cNvPr>
              <p:cNvSpPr>
                <a:spLocks noGrp="1" noRot="1" noChangeAspect="1" noMove="1" noResize="1" noEditPoints="1" noAdjustHandles="1" noChangeArrowheads="1" noChangeShapeType="1" noTextEdit="1"/>
              </p:cNvSpPr>
              <p:nvPr>
                <p:ph idx="1"/>
              </p:nvPr>
            </p:nvSpPr>
            <p:spPr>
              <a:xfrm>
                <a:off x="478369" y="1073667"/>
                <a:ext cx="11473384" cy="1076973"/>
              </a:xfrm>
              <a:blipFill>
                <a:blip r:embed="rId2"/>
                <a:stretch>
                  <a:fillRect l="-1593" t="-11299" r="-2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FCC6943-6749-4678-A530-CB7393304D76}"/>
              </a:ext>
            </a:extLst>
          </p:cNvPr>
          <p:cNvSpPr>
            <a:spLocks noGrp="1"/>
          </p:cNvSpPr>
          <p:nvPr>
            <p:ph type="sldNum" sz="quarter" idx="12"/>
          </p:nvPr>
        </p:nvSpPr>
        <p:spPr/>
        <p:txBody>
          <a:bodyPr/>
          <a:lstStyle/>
          <a:p>
            <a:fld id="{81561042-0DC2-4A04-AA50-F6D44EB20EBA}" type="slidenum">
              <a:rPr lang="en-US" smtClean="0"/>
              <a:t>26</a:t>
            </a:fld>
            <a:endParaRPr lang="en-US"/>
          </a:p>
        </p:txBody>
      </p:sp>
      <p:sp>
        <p:nvSpPr>
          <p:cNvPr id="6" name="TextBox 5">
            <a:extLst>
              <a:ext uri="{FF2B5EF4-FFF2-40B4-BE49-F238E27FC236}">
                <a16:creationId xmlns:a16="http://schemas.microsoft.com/office/drawing/2014/main" id="{733C2404-D223-438C-9D9D-637D8C426A62}"/>
              </a:ext>
            </a:extLst>
          </p:cNvPr>
          <p:cNvSpPr txBox="1"/>
          <p:nvPr/>
        </p:nvSpPr>
        <p:spPr bwMode="gray">
          <a:xfrm>
            <a:off x="59054" y="6539148"/>
            <a:ext cx="11233785" cy="276999"/>
          </a:xfrm>
          <a:prstGeom prst="rect">
            <a:avLst/>
          </a:prstGeom>
          <a:noFill/>
        </p:spPr>
        <p:txBody>
          <a:bodyPr wrap="square">
            <a:spAutoFit/>
          </a:bodyPr>
          <a:lstStyle/>
          <a:p>
            <a:r>
              <a:rPr lang="en-US" sz="1200" u="sng" dirty="0">
                <a:solidFill>
                  <a:srgbClr val="222222"/>
                </a:solidFill>
                <a:latin typeface="Arial" panose="020B0604020202020204" pitchFamily="34" charset="0"/>
              </a:rPr>
              <a:t>s</a:t>
            </a:r>
            <a:r>
              <a:rPr lang="en-US" sz="1200" b="0" i="0" u="sng" dirty="0">
                <a:solidFill>
                  <a:srgbClr val="222222"/>
                </a:solidFill>
                <a:effectLst/>
                <a:latin typeface="Arial" panose="020B0604020202020204" pitchFamily="34" charset="0"/>
              </a:rPr>
              <a:t>ource:</a:t>
            </a:r>
            <a:r>
              <a:rPr lang="en-US" sz="1200" b="0" i="0" dirty="0">
                <a:solidFill>
                  <a:srgbClr val="222222"/>
                </a:solidFill>
                <a:effectLst/>
                <a:latin typeface="Arial" panose="020B0604020202020204" pitchFamily="34" charset="0"/>
              </a:rPr>
              <a:t> </a:t>
            </a:r>
            <a:r>
              <a:rPr lang="en-US" sz="1200" b="0" i="0" dirty="0" err="1">
                <a:solidFill>
                  <a:srgbClr val="222222"/>
                </a:solidFill>
                <a:effectLst/>
                <a:latin typeface="Arial" panose="020B0604020202020204" pitchFamily="34" charset="0"/>
              </a:rPr>
              <a:t>Kipf</a:t>
            </a:r>
            <a:r>
              <a:rPr lang="en-US" sz="1200" b="0" i="0" dirty="0">
                <a:solidFill>
                  <a:srgbClr val="222222"/>
                </a:solidFill>
                <a:effectLst/>
                <a:latin typeface="Arial" panose="020B0604020202020204" pitchFamily="34" charset="0"/>
              </a:rPr>
              <a:t>, T. N. &amp; Welling</a:t>
            </a:r>
            <a:r>
              <a:rPr lang="en-US" sz="1200" dirty="0">
                <a:solidFill>
                  <a:srgbClr val="222222"/>
                </a:solidFill>
                <a:latin typeface="Arial" panose="020B0604020202020204" pitchFamily="34" charset="0"/>
              </a:rPr>
              <a:t>, M., </a:t>
            </a:r>
            <a:r>
              <a:rPr lang="en-US" sz="1200" b="0" i="0" dirty="0">
                <a:solidFill>
                  <a:srgbClr val="222222"/>
                </a:solidFill>
                <a:effectLst/>
                <a:latin typeface="Arial" panose="020B0604020202020204" pitchFamily="34" charset="0"/>
              </a:rPr>
              <a:t>"Semi-supervised classification with graph convolutional networks." ICRL, 2017</a:t>
            </a:r>
            <a:endParaRPr lang="en-US" sz="12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BEA2BE-26D7-440D-9ED5-CBF59BD8170E}"/>
                  </a:ext>
                </a:extLst>
              </p:cNvPr>
              <p:cNvSpPr txBox="1"/>
              <p:nvPr/>
            </p:nvSpPr>
            <p:spPr bwMode="gray">
              <a:xfrm>
                <a:off x="278312" y="1940169"/>
                <a:ext cx="9169401" cy="3613618"/>
              </a:xfrm>
              <a:prstGeom prst="rect">
                <a:avLst/>
              </a:prstGeom>
              <a:noFill/>
            </p:spPr>
            <p:txBody>
              <a:bodyPr wrap="square">
                <a:spAutoFit/>
              </a:bodyPr>
              <a:lstStyle/>
              <a:p>
                <a:pPr>
                  <a:lnSpc>
                    <a:spcPct val="150000"/>
                  </a:lnSpc>
                </a:pPr>
                <a14:m>
                  <m:oMath xmlns:m="http://schemas.openxmlformats.org/officeDocument/2006/math">
                    <m:r>
                      <a:rPr lang="en-US" sz="1600" b="0" i="1" u="none" strike="noStrike" baseline="0" dirty="0" smtClean="0">
                        <a:latin typeface="Cambria Math" panose="02040503050406030204" pitchFamily="18" charset="0"/>
                      </a:rPr>
                      <m:t>𝑈</m:t>
                    </m:r>
                  </m:oMath>
                </a14:m>
                <a:r>
                  <a:rPr lang="en-US" sz="1600" b="0" i="0" u="none" strike="noStrike" baseline="0" dirty="0">
                    <a:latin typeface="+mj-lt"/>
                  </a:rPr>
                  <a:t> is the matrix of eigenvectors of the normalized graph Laplacian </a:t>
                </a:r>
                <a14:m>
                  <m:oMath xmlns:m="http://schemas.openxmlformats.org/officeDocument/2006/math">
                    <m:r>
                      <a:rPr lang="en-US" sz="1600" b="0" i="1" u="none" strike="noStrike" baseline="0" dirty="0" smtClean="0">
                        <a:latin typeface="Cambria Math" panose="02040503050406030204" pitchFamily="18" charset="0"/>
                      </a:rPr>
                      <m:t>𝐿</m:t>
                    </m:r>
                  </m:oMath>
                </a14:m>
                <a:endParaRPr lang="en-US" sz="1600" b="0" i="0" u="none" strike="noStrike" baseline="0" dirty="0">
                  <a:latin typeface="+mj-lt"/>
                </a:endParaRPr>
              </a:p>
              <a:p>
                <a:pPr>
                  <a:lnSpc>
                    <a:spcPct val="150000"/>
                  </a:lnSpc>
                </a:pPr>
                <a14:m>
                  <m:oMathPara xmlns:m="http://schemas.openxmlformats.org/officeDocument/2006/math">
                    <m:oMathParaPr>
                      <m:jc m:val="centerGroup"/>
                    </m:oMathParaPr>
                    <m:oMath xmlns:m="http://schemas.openxmlformats.org/officeDocument/2006/math">
                      <m:sSup>
                        <m:sSupPr>
                          <m:ctrlPr>
                            <a:rPr lang="en-US" sz="1600" i="1">
                              <a:latin typeface="Cambria Math" panose="02040503050406030204" pitchFamily="18" charset="0"/>
                            </a:rPr>
                          </m:ctrlPr>
                        </m:sSupPr>
                        <m:e>
                          <m:r>
                            <a:rPr lang="en-US" sz="1600" b="0" i="1" smtClean="0">
                              <a:latin typeface="Cambria Math" panose="02040503050406030204" pitchFamily="18" charset="0"/>
                            </a:rPr>
                            <m:t>𝐿</m:t>
                          </m:r>
                          <m:r>
                            <a:rPr lang="en-US" sz="1600" b="0" i="1" smtClean="0">
                              <a:latin typeface="Cambria Math" panose="02040503050406030204" pitchFamily="18" charset="0"/>
                            </a:rPr>
                            <m:t>=</m:t>
                          </m:r>
                          <m:r>
                            <a:rPr lang="en-US" sz="1600" b="0" i="1" smtClean="0">
                              <a:latin typeface="Cambria Math" panose="02040503050406030204" pitchFamily="18" charset="0"/>
                            </a:rPr>
                            <m:t>𝐼</m:t>
                          </m:r>
                          <m:r>
                            <a:rPr lang="en-US" sz="1600" b="0" i="1" smtClean="0">
                              <a:latin typeface="Cambria Math" panose="02040503050406030204" pitchFamily="18" charset="0"/>
                            </a:rPr>
                            <m:t> − </m:t>
                          </m:r>
                          <m:acc>
                            <m:accPr>
                              <m:chr m:val="̃"/>
                              <m:ctrlPr>
                                <a:rPr lang="en-US" sz="1600" i="1">
                                  <a:latin typeface="Cambria Math" panose="02040503050406030204" pitchFamily="18" charset="0"/>
                                </a:rPr>
                              </m:ctrlPr>
                            </m:accPr>
                            <m:e>
                              <m:r>
                                <a:rPr lang="en-US" sz="1600" i="1">
                                  <a:latin typeface="Cambria Math" panose="02040503050406030204" pitchFamily="18" charset="0"/>
                                </a:rPr>
                                <m:t>𝐷</m:t>
                              </m:r>
                            </m:e>
                          </m:acc>
                        </m:e>
                        <m:sup>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p>
                      <m:r>
                        <a:rPr lang="en-US" sz="1600" i="1">
                          <a:latin typeface="Cambria Math" panose="02040503050406030204" pitchFamily="18" charset="0"/>
                        </a:rPr>
                        <m:t>∗</m:t>
                      </m:r>
                      <m:r>
                        <a:rPr lang="en-US" sz="1600" b="0" i="1" smtClean="0">
                          <a:latin typeface="Cambria Math" panose="02040503050406030204" pitchFamily="18" charset="0"/>
                        </a:rPr>
                        <m:t>𝐴</m:t>
                      </m:r>
                      <m:r>
                        <a:rPr lang="en-US" sz="1600" i="1">
                          <a:latin typeface="Cambria Math" panose="02040503050406030204" pitchFamily="18" charset="0"/>
                        </a:rPr>
                        <m:t>∗</m:t>
                      </m:r>
                      <m:sSup>
                        <m:sSupPr>
                          <m:ctrlPr>
                            <a:rPr lang="en-US" sz="1600" i="1">
                              <a:latin typeface="Cambria Math" panose="02040503050406030204" pitchFamily="18" charset="0"/>
                            </a:rPr>
                          </m:ctrlPr>
                        </m:sSupPr>
                        <m:e>
                          <m:acc>
                            <m:accPr>
                              <m:chr m:val="̃"/>
                              <m:ctrlPr>
                                <a:rPr lang="en-US" sz="1600" i="1">
                                  <a:latin typeface="Cambria Math" panose="02040503050406030204" pitchFamily="18" charset="0"/>
                                </a:rPr>
                              </m:ctrlPr>
                            </m:accPr>
                            <m:e>
                              <m:r>
                                <a:rPr lang="en-US" sz="1600" i="1">
                                  <a:latin typeface="Cambria Math" panose="02040503050406030204" pitchFamily="18" charset="0"/>
                                </a:rPr>
                                <m:t>𝐷</m:t>
                              </m:r>
                            </m:e>
                          </m:acc>
                        </m:e>
                        <m:sup>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p>
                      <m:r>
                        <a:rPr lang="en-US" sz="1600" i="1">
                          <a:latin typeface="Cambria Math" panose="02040503050406030204" pitchFamily="18" charset="0"/>
                        </a:rPr>
                        <m:t> </m:t>
                      </m:r>
                      <m:r>
                        <a:rPr lang="en-US" sz="1600" b="0" i="1" smtClean="0">
                          <a:latin typeface="Cambria Math" panose="02040503050406030204" pitchFamily="18" charset="0"/>
                        </a:rPr>
                        <m:t>=</m:t>
                      </m:r>
                      <m:r>
                        <a:rPr lang="en-US" sz="1600" b="0" i="1" smtClean="0">
                          <a:latin typeface="Cambria Math" panose="02040503050406030204" pitchFamily="18" charset="0"/>
                        </a:rPr>
                        <m:t>𝑈</m:t>
                      </m:r>
                      <m:r>
                        <a:rPr lang="en-US" sz="1600" b="0" i="1" smtClean="0">
                          <a:latin typeface="Cambria Math" panose="02040503050406030204" pitchFamily="18" charset="0"/>
                        </a:rPr>
                        <m:t> </m:t>
                      </m:r>
                      <m:r>
                        <m:rPr>
                          <m:sty m:val="p"/>
                        </m:rPr>
                        <a:rPr lang="el-GR" sz="1600" b="0" i="1" smtClean="0">
                          <a:latin typeface="Cambria Math" panose="02040503050406030204" pitchFamily="18" charset="0"/>
                          <a:ea typeface="Cambria Math" panose="02040503050406030204" pitchFamily="18" charset="0"/>
                        </a:rPr>
                        <m:t>Λ</m:t>
                      </m:r>
                      <m:r>
                        <a:rPr lang="en-US" sz="1600" b="0" i="1" smtClean="0">
                          <a:latin typeface="Cambria Math" panose="02040503050406030204" pitchFamily="18" charset="0"/>
                          <a:ea typeface="Cambria Math" panose="02040503050406030204" pitchFamily="18" charset="0"/>
                        </a:rPr>
                        <m:t> </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𝑈</m:t>
                          </m:r>
                        </m:e>
                        <m:sup>
                          <m:r>
                            <a:rPr lang="en-US" sz="1600" b="0" i="1" smtClean="0">
                              <a:latin typeface="Cambria Math" panose="02040503050406030204" pitchFamily="18" charset="0"/>
                              <a:ea typeface="Cambria Math" panose="02040503050406030204" pitchFamily="18" charset="0"/>
                            </a:rPr>
                            <m:t>𝑇</m:t>
                          </m:r>
                        </m:sup>
                      </m:sSup>
                    </m:oMath>
                  </m:oMathPara>
                </a14:m>
                <a:endParaRPr lang="en-US" sz="1600" b="0" i="1" dirty="0">
                  <a:latin typeface="+mj-lt"/>
                </a:endParaRPr>
              </a:p>
              <a:p>
                <a:pPr>
                  <a:lnSpc>
                    <a:spcPct val="150000"/>
                  </a:lnSpc>
                </a:pPr>
                <a14:m>
                  <m:oMath xmlns:m="http://schemas.openxmlformats.org/officeDocument/2006/math">
                    <m:sSub>
                      <m:sSubPr>
                        <m:ctrlPr>
                          <a:rPr lang="en-US" sz="2000" b="0" i="1" u="none" strike="noStrike" baseline="0" smtClean="0">
                            <a:latin typeface="Cambria Math" panose="02040503050406030204" pitchFamily="18" charset="0"/>
                          </a:rPr>
                        </m:ctrlPr>
                      </m:sSubPr>
                      <m:e>
                        <m:r>
                          <a:rPr lang="en-US" sz="2000" b="0" i="1" u="none" strike="noStrike" baseline="0" smtClean="0">
                            <a:latin typeface="Cambria Math" panose="02040503050406030204" pitchFamily="18" charset="0"/>
                          </a:rPr>
                          <m:t>𝑔</m:t>
                        </m:r>
                      </m:e>
                      <m:sub>
                        <m:r>
                          <a:rPr lang="en-US" sz="2000" b="0" i="1" u="none" strike="noStrike" baseline="0" smtClean="0">
                            <a:latin typeface="Cambria Math" panose="02040503050406030204" pitchFamily="18" charset="0"/>
                          </a:rPr>
                          <m:t>𝜃</m:t>
                        </m:r>
                      </m:sub>
                    </m:sSub>
                    <m:r>
                      <a:rPr lang="en-US" sz="2000" b="0" i="1" u="none" strike="noStrike" baseline="0" smtClean="0">
                        <a:latin typeface="Cambria Math" panose="02040503050406030204" pitchFamily="18" charset="0"/>
                      </a:rPr>
                      <m:t> </m:t>
                    </m:r>
                  </m:oMath>
                </a14:m>
                <a:r>
                  <a:rPr lang="en-US" sz="1600" b="0" i="0" u="none" strike="noStrike" baseline="0" dirty="0">
                    <a:latin typeface="+mj-lt"/>
                  </a:rPr>
                  <a:t>is a function of the eigenvalues</a:t>
                </a:r>
                <a:r>
                  <a:rPr lang="en-US" sz="1600" b="0" i="0" u="none" strike="noStrike" dirty="0">
                    <a:latin typeface="+mj-lt"/>
                  </a:rPr>
                  <a:t> of the Laplacian, so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𝜃</m:t>
                        </m:r>
                      </m:sub>
                    </m:sSub>
                    <m:r>
                      <a:rPr lang="en-US" b="0" i="1" smtClean="0">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Λ</m:t>
                    </m:r>
                    <m:r>
                      <a:rPr lang="en-US" b="0" i="1" smtClean="0">
                        <a:latin typeface="Cambria Math" panose="02040503050406030204" pitchFamily="18" charset="0"/>
                        <a:ea typeface="Cambria Math" panose="02040503050406030204" pitchFamily="18" charset="0"/>
                      </a:rPr>
                      <m:t>)</m:t>
                    </m:r>
                  </m:oMath>
                </a14:m>
                <a:endParaRPr lang="en-US" sz="1600" b="0" i="0" u="none" strike="noStrike" dirty="0">
                  <a:latin typeface="+mj-lt"/>
                </a:endParaRPr>
              </a:p>
              <a:p>
                <a:pPr>
                  <a:lnSpc>
                    <a:spcPct val="150000"/>
                  </a:lnSpc>
                </a:pPr>
                <a:r>
                  <a:rPr lang="en-US" sz="1600" u="sng" dirty="0">
                    <a:latin typeface="+mj-lt"/>
                  </a:rPr>
                  <a:t>However, computing this does not scale</a:t>
                </a:r>
                <a:r>
                  <a:rPr lang="en-US" sz="1600" dirty="0">
                    <a:latin typeface="+mj-lt"/>
                  </a:rPr>
                  <a:t>: </a:t>
                </a:r>
              </a:p>
              <a:p>
                <a:pPr marL="285750" indent="-285750">
                  <a:lnSpc>
                    <a:spcPct val="150000"/>
                  </a:lnSpc>
                  <a:buFont typeface="Arial" panose="020B0604020202020204" pitchFamily="34" charset="0"/>
                  <a:buChar char="•"/>
                </a:pPr>
                <a:r>
                  <a:rPr lang="en-US" sz="1600" dirty="0">
                    <a:latin typeface="+mj-lt"/>
                  </a:rPr>
                  <a:t>Multiplication of </a:t>
                </a:r>
                <a14:m>
                  <m:oMath xmlns:m="http://schemas.openxmlformats.org/officeDocument/2006/math">
                    <m:r>
                      <a:rPr lang="en-US" sz="1600" i="1" dirty="0" smtClean="0">
                        <a:latin typeface="Cambria Math" panose="02040503050406030204" pitchFamily="18" charset="0"/>
                      </a:rPr>
                      <m:t>𝑈</m:t>
                    </m:r>
                    <m:r>
                      <a:rPr lang="en-US" sz="1600" i="1" dirty="0">
                        <a:latin typeface="Cambria Math" panose="02040503050406030204" pitchFamily="18" charset="0"/>
                      </a:rPr>
                      <m:t> </m:t>
                    </m:r>
                    <m:r>
                      <a:rPr lang="en-US" sz="1600" i="1" dirty="0" smtClean="0">
                        <a:latin typeface="Cambria Math" panose="02040503050406030204" pitchFamily="18" charset="0"/>
                      </a:rPr>
                      <m:t>𝑖𝑠</m:t>
                    </m:r>
                    <m:r>
                      <a:rPr lang="en-US" sz="1600" i="1" dirty="0">
                        <a:latin typeface="Cambria Math" panose="02040503050406030204" pitchFamily="18" charset="0"/>
                      </a:rPr>
                      <m:t> </m:t>
                    </m:r>
                    <m:r>
                      <a:rPr lang="en-US" sz="1600" i="1" dirty="0" smtClean="0">
                        <a:latin typeface="Cambria Math" panose="02040503050406030204" pitchFamily="18" charset="0"/>
                      </a:rPr>
                      <m:t>𝑂</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𝑁</m:t>
                        </m:r>
                      </m:e>
                      <m:sup>
                        <m:r>
                          <a:rPr lang="en-US" sz="1600" i="1" dirty="0" smtClean="0">
                            <a:latin typeface="Cambria Math" panose="02040503050406030204" pitchFamily="18" charset="0"/>
                          </a:rPr>
                          <m:t>2</m:t>
                        </m:r>
                      </m:sup>
                    </m:sSup>
                    <m:r>
                      <a:rPr lang="en-US" sz="1600" i="1" dirty="0">
                        <a:latin typeface="Cambria Math" panose="02040503050406030204" pitchFamily="18" charset="0"/>
                      </a:rPr>
                      <m:t>)</m:t>
                    </m:r>
                  </m:oMath>
                </a14:m>
                <a:r>
                  <a:rPr lang="en-US" sz="1600" dirty="0">
                    <a:latin typeface="+mj-lt"/>
                  </a:rPr>
                  <a:t> and </a:t>
                </a:r>
              </a:p>
              <a:p>
                <a:pPr marL="285750" indent="-285750">
                  <a:lnSpc>
                    <a:spcPct val="150000"/>
                  </a:lnSpc>
                  <a:buFont typeface="Arial" panose="020B0604020202020204" pitchFamily="34" charset="0"/>
                  <a:buChar char="•"/>
                </a:pPr>
                <a:r>
                  <a:rPr lang="en-US" sz="1600" dirty="0">
                    <a:latin typeface="+mj-lt"/>
                  </a:rPr>
                  <a:t>Eigen-decomposition of </a:t>
                </a:r>
                <a14:m>
                  <m:oMath xmlns:m="http://schemas.openxmlformats.org/officeDocument/2006/math">
                    <m:r>
                      <a:rPr lang="en-US" sz="1600" i="1" dirty="0" smtClean="0">
                        <a:latin typeface="Cambria Math" panose="02040503050406030204" pitchFamily="18" charset="0"/>
                      </a:rPr>
                      <m:t>𝐿</m:t>
                    </m:r>
                  </m:oMath>
                </a14:m>
                <a:r>
                  <a:rPr lang="en-US" sz="1600" dirty="0">
                    <a:latin typeface="+mj-lt"/>
                  </a:rPr>
                  <a:t> is too expensive for large graphs</a:t>
                </a:r>
              </a:p>
              <a:p>
                <a:pPr>
                  <a:lnSpc>
                    <a:spcPct val="150000"/>
                  </a:lnSpc>
                </a:pPr>
                <a:r>
                  <a:rPr lang="en-US" sz="1600" dirty="0">
                    <a:latin typeface="+mj-lt"/>
                  </a:rPr>
                  <a:t>Solution is to approximate </a:t>
                </a:r>
                <a14:m>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𝑔</m:t>
                        </m:r>
                      </m:e>
                      <m:sub>
                        <m:r>
                          <a:rPr lang="en-US" sz="1600" i="1">
                            <a:latin typeface="Cambria Math" panose="02040503050406030204" pitchFamily="18" charset="0"/>
                          </a:rPr>
                          <m:t>𝜃</m:t>
                        </m:r>
                      </m:sub>
                    </m:sSub>
                    <m:r>
                      <a:rPr lang="en-US" sz="1600" b="0" i="1" smtClean="0">
                        <a:latin typeface="Cambria Math" panose="02040503050406030204" pitchFamily="18" charset="0"/>
                      </a:rPr>
                      <m:t>(</m:t>
                    </m:r>
                    <m:r>
                      <m:rPr>
                        <m:sty m:val="p"/>
                      </m:rPr>
                      <a:rPr lang="el-GR" sz="1600" i="1">
                        <a:latin typeface="Cambria Math" panose="02040503050406030204" pitchFamily="18" charset="0"/>
                        <a:ea typeface="Cambria Math" panose="02040503050406030204" pitchFamily="18" charset="0"/>
                      </a:rPr>
                      <m:t>Λ</m:t>
                    </m:r>
                    <m:r>
                      <a:rPr lang="en-US" sz="1600" b="0" i="1" smtClean="0">
                        <a:latin typeface="Cambria Math" panose="02040503050406030204" pitchFamily="18" charset="0"/>
                        <a:ea typeface="Cambria Math" panose="02040503050406030204" pitchFamily="18" charset="0"/>
                      </a:rPr>
                      <m:t>)</m:t>
                    </m:r>
                  </m:oMath>
                </a14:m>
                <a:r>
                  <a:rPr lang="en-US" sz="1600" dirty="0">
                    <a:latin typeface="+mj-lt"/>
                  </a:rPr>
                  <a:t> with the Chebyshev polynomials</a:t>
                </a:r>
              </a:p>
              <a:p>
                <a:pPr>
                  <a:lnSpc>
                    <a:spcPct val="150000"/>
                  </a:lnSpc>
                </a:pPr>
                <a:r>
                  <a:rPr lang="en-US" sz="1600" dirty="0">
                    <a:latin typeface="+mj-lt"/>
                  </a:rPr>
                  <a:t>Chebyshev series is related to a Fourier cosine series (period </a:t>
                </a:r>
                <a14:m>
                  <m:oMath xmlns:m="http://schemas.openxmlformats.org/officeDocument/2006/math">
                    <m:r>
                      <a:rPr lang="en-US" sz="1600" i="1" dirty="0" smtClean="0">
                        <a:latin typeface="Cambria Math" panose="02040503050406030204" pitchFamily="18" charset="0"/>
                      </a:rPr>
                      <m:t>2</m:t>
                    </m:r>
                    <m:r>
                      <a:rPr lang="en-US" sz="1600" i="1" dirty="0" smtClean="0">
                        <a:latin typeface="Cambria Math" panose="02040503050406030204" pitchFamily="18" charset="0"/>
                      </a:rPr>
                      <m:t>𝐿</m:t>
                    </m:r>
                  </m:oMath>
                </a14:m>
                <a:r>
                  <a:rPr lang="en-US" sz="1600" dirty="0">
                    <a:latin typeface="+mj-lt"/>
                  </a:rPr>
                  <a:t>)</a:t>
                </a:r>
              </a:p>
              <a:p>
                <a:pPr>
                  <a:lnSpc>
                    <a:spcPct val="150000"/>
                  </a:lnSpc>
                </a:pPr>
                <a:r>
                  <a:rPr lang="en-US" sz="1600" dirty="0">
                    <a:latin typeface="+mj-lt"/>
                  </a:rPr>
                  <a:t> </a:t>
                </a:r>
              </a:p>
            </p:txBody>
          </p:sp>
        </mc:Choice>
        <mc:Fallback xmlns="">
          <p:sp>
            <p:nvSpPr>
              <p:cNvPr id="7" name="TextBox 6">
                <a:extLst>
                  <a:ext uri="{FF2B5EF4-FFF2-40B4-BE49-F238E27FC236}">
                    <a16:creationId xmlns:a16="http://schemas.microsoft.com/office/drawing/2014/main" id="{FABEA2BE-26D7-440D-9ED5-CBF59BD8170E}"/>
                  </a:ext>
                </a:extLst>
              </p:cNvPr>
              <p:cNvSpPr txBox="1">
                <a:spLocks noRot="1" noChangeAspect="1" noMove="1" noResize="1" noEditPoints="1" noAdjustHandles="1" noChangeArrowheads="1" noChangeShapeType="1" noTextEdit="1"/>
              </p:cNvSpPr>
              <p:nvPr/>
            </p:nvSpPr>
            <p:spPr bwMode="gray">
              <a:xfrm>
                <a:off x="278312" y="1940169"/>
                <a:ext cx="9169401" cy="3613618"/>
              </a:xfrm>
              <a:prstGeom prst="rect">
                <a:avLst/>
              </a:prstGeom>
              <a:blipFill>
                <a:blip r:embed="rId3"/>
                <a:stretch>
                  <a:fillRect l="-399"/>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FCC4BD4-23F9-4EC0-B3EE-B6F94A8AFD2A}"/>
              </a:ext>
            </a:extLst>
          </p:cNvPr>
          <p:cNvPicPr>
            <a:picLocks noChangeAspect="1"/>
          </p:cNvPicPr>
          <p:nvPr/>
        </p:nvPicPr>
        <p:blipFill>
          <a:blip r:embed="rId4"/>
          <a:stretch>
            <a:fillRect/>
          </a:stretch>
        </p:blipFill>
        <p:spPr>
          <a:xfrm>
            <a:off x="9495781" y="2650296"/>
            <a:ext cx="2531831" cy="809497"/>
          </a:xfrm>
          <a:prstGeom prst="rect">
            <a:avLst/>
          </a:prstGeom>
        </p:spPr>
      </p:pic>
      <p:pic>
        <p:nvPicPr>
          <p:cNvPr id="10" name="Picture 9">
            <a:extLst>
              <a:ext uri="{FF2B5EF4-FFF2-40B4-BE49-F238E27FC236}">
                <a16:creationId xmlns:a16="http://schemas.microsoft.com/office/drawing/2014/main" id="{5CBCCE26-D954-4749-A124-22D457DDE3DB}"/>
              </a:ext>
            </a:extLst>
          </p:cNvPr>
          <p:cNvPicPr>
            <a:picLocks noChangeAspect="1"/>
          </p:cNvPicPr>
          <p:nvPr/>
        </p:nvPicPr>
        <p:blipFill>
          <a:blip r:embed="rId5"/>
          <a:stretch>
            <a:fillRect/>
          </a:stretch>
        </p:blipFill>
        <p:spPr>
          <a:xfrm>
            <a:off x="9609705" y="3558059"/>
            <a:ext cx="2303983" cy="574545"/>
          </a:xfrm>
          <a:prstGeom prst="rect">
            <a:avLst/>
          </a:prstGeom>
        </p:spPr>
      </p:pic>
      <p:pic>
        <p:nvPicPr>
          <p:cNvPr id="12" name="Picture 11">
            <a:extLst>
              <a:ext uri="{FF2B5EF4-FFF2-40B4-BE49-F238E27FC236}">
                <a16:creationId xmlns:a16="http://schemas.microsoft.com/office/drawing/2014/main" id="{1486CBB5-A232-4356-AEBB-0513DFE5B48D}"/>
              </a:ext>
            </a:extLst>
          </p:cNvPr>
          <p:cNvPicPr>
            <a:picLocks noChangeAspect="1"/>
          </p:cNvPicPr>
          <p:nvPr/>
        </p:nvPicPr>
        <p:blipFill>
          <a:blip r:embed="rId6"/>
          <a:stretch>
            <a:fillRect/>
          </a:stretch>
        </p:blipFill>
        <p:spPr>
          <a:xfrm>
            <a:off x="9744902" y="4191651"/>
            <a:ext cx="2033588" cy="1719263"/>
          </a:xfrm>
          <a:prstGeom prst="rect">
            <a:avLst/>
          </a:prstGeom>
        </p:spPr>
      </p:pic>
      <p:sp>
        <p:nvSpPr>
          <p:cNvPr id="15" name="TextBox 14">
            <a:extLst>
              <a:ext uri="{FF2B5EF4-FFF2-40B4-BE49-F238E27FC236}">
                <a16:creationId xmlns:a16="http://schemas.microsoft.com/office/drawing/2014/main" id="{27671FEB-2286-491C-973F-07A963C0B346}"/>
              </a:ext>
            </a:extLst>
          </p:cNvPr>
          <p:cNvSpPr txBox="1"/>
          <p:nvPr/>
        </p:nvSpPr>
        <p:spPr bwMode="gray">
          <a:xfrm>
            <a:off x="11402950" y="5881957"/>
            <a:ext cx="920443" cy="276999"/>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Wikipedia</a:t>
            </a:r>
            <a:endParaRPr lang="en-US" sz="1200" dirty="0"/>
          </a:p>
        </p:txBody>
      </p:sp>
      <p:pic>
        <p:nvPicPr>
          <p:cNvPr id="17" name="Picture 16">
            <a:extLst>
              <a:ext uri="{FF2B5EF4-FFF2-40B4-BE49-F238E27FC236}">
                <a16:creationId xmlns:a16="http://schemas.microsoft.com/office/drawing/2014/main" id="{B426FB94-52B0-4154-A91A-AA00916CB2C6}"/>
              </a:ext>
            </a:extLst>
          </p:cNvPr>
          <p:cNvPicPr>
            <a:picLocks noChangeAspect="1"/>
          </p:cNvPicPr>
          <p:nvPr/>
        </p:nvPicPr>
        <p:blipFill>
          <a:blip r:embed="rId7"/>
          <a:stretch>
            <a:fillRect/>
          </a:stretch>
        </p:blipFill>
        <p:spPr>
          <a:xfrm>
            <a:off x="1409009" y="5539161"/>
            <a:ext cx="2745814" cy="674037"/>
          </a:xfrm>
          <a:prstGeom prst="rect">
            <a:avLst/>
          </a:prstGeom>
        </p:spPr>
      </p:pic>
      <p:pic>
        <p:nvPicPr>
          <p:cNvPr id="19" name="Picture 18">
            <a:extLst>
              <a:ext uri="{FF2B5EF4-FFF2-40B4-BE49-F238E27FC236}">
                <a16:creationId xmlns:a16="http://schemas.microsoft.com/office/drawing/2014/main" id="{1AB836F3-236F-49B6-BC27-DEBD97AE4DB3}"/>
              </a:ext>
            </a:extLst>
          </p:cNvPr>
          <p:cNvPicPr>
            <a:picLocks noChangeAspect="1"/>
          </p:cNvPicPr>
          <p:nvPr/>
        </p:nvPicPr>
        <p:blipFill>
          <a:blip r:embed="rId8"/>
          <a:stretch>
            <a:fillRect/>
          </a:stretch>
        </p:blipFill>
        <p:spPr>
          <a:xfrm>
            <a:off x="4871250" y="5584565"/>
            <a:ext cx="2799392" cy="526618"/>
          </a:xfrm>
          <a:prstGeom prst="rect">
            <a:avLst/>
          </a:prstGeom>
        </p:spPr>
      </p:pic>
      <p:sp>
        <p:nvSpPr>
          <p:cNvPr id="20" name="Rectangle 19">
            <a:extLst>
              <a:ext uri="{FF2B5EF4-FFF2-40B4-BE49-F238E27FC236}">
                <a16:creationId xmlns:a16="http://schemas.microsoft.com/office/drawing/2014/main" id="{FB1CB83F-FDD3-439E-836F-DB7B8C3E0B4A}"/>
              </a:ext>
            </a:extLst>
          </p:cNvPr>
          <p:cNvSpPr/>
          <p:nvPr/>
        </p:nvSpPr>
        <p:spPr bwMode="gray">
          <a:xfrm>
            <a:off x="3048000" y="6009168"/>
            <a:ext cx="15651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2" name="Connector: Elbow 21">
            <a:extLst>
              <a:ext uri="{FF2B5EF4-FFF2-40B4-BE49-F238E27FC236}">
                <a16:creationId xmlns:a16="http://schemas.microsoft.com/office/drawing/2014/main" id="{3CFFA1C1-B467-4319-803D-21B1A4AE5630}"/>
              </a:ext>
            </a:extLst>
          </p:cNvPr>
          <p:cNvCxnSpPr>
            <a:cxnSpLocks/>
            <a:stCxn id="20" idx="0"/>
            <a:endCxn id="23" idx="2"/>
          </p:cNvCxnSpPr>
          <p:nvPr/>
        </p:nvCxnSpPr>
        <p:spPr bwMode="gray">
          <a:xfrm rot="5400000" flipH="1" flipV="1">
            <a:off x="4063144" y="5072284"/>
            <a:ext cx="12700" cy="1873769"/>
          </a:xfrm>
          <a:prstGeom prst="bentConnector5">
            <a:avLst>
              <a:gd name="adj1" fmla="val -1800000"/>
              <a:gd name="adj2" fmla="val 50000"/>
              <a:gd name="adj3" fmla="val -1797315"/>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1FDC7C60-46E1-4BFB-8117-257F2E68FEBA}"/>
              </a:ext>
            </a:extLst>
          </p:cNvPr>
          <p:cNvSpPr/>
          <p:nvPr/>
        </p:nvSpPr>
        <p:spPr bwMode="gray">
          <a:xfrm>
            <a:off x="4921769" y="5963449"/>
            <a:ext cx="15651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Tree>
    <p:extLst>
      <p:ext uri="{BB962C8B-B14F-4D97-AF65-F5344CB8AC3E}">
        <p14:creationId xmlns:p14="http://schemas.microsoft.com/office/powerpoint/2010/main" val="396021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D64E-23EC-44F7-8AB8-F711592489DE}"/>
              </a:ext>
            </a:extLst>
          </p:cNvPr>
          <p:cNvSpPr>
            <a:spLocks noGrp="1"/>
          </p:cNvSpPr>
          <p:nvPr>
            <p:ph type="title"/>
          </p:nvPr>
        </p:nvSpPr>
        <p:spPr>
          <a:xfrm>
            <a:off x="478369" y="144001"/>
            <a:ext cx="9169401" cy="514738"/>
          </a:xfrm>
        </p:spPr>
        <p:txBody>
          <a:bodyPr/>
          <a:lstStyle/>
          <a:p>
            <a:r>
              <a:rPr lang="en-US" sz="2400" dirty="0"/>
              <a:t>Approximation with Chebyshev Polynomials </a:t>
            </a:r>
            <a:r>
              <a:rPr lang="en-US" sz="2000" dirty="0"/>
              <a:t>[Hammond 2011]</a:t>
            </a:r>
            <a:endParaRPr lang="en-US" sz="2400" dirty="0"/>
          </a:p>
        </p:txBody>
      </p:sp>
      <p:pic>
        <p:nvPicPr>
          <p:cNvPr id="6" name="Content Placeholder 5">
            <a:extLst>
              <a:ext uri="{FF2B5EF4-FFF2-40B4-BE49-F238E27FC236}">
                <a16:creationId xmlns:a16="http://schemas.microsoft.com/office/drawing/2014/main" id="{E95EF3F7-D8A0-4B95-9DE8-8D366A4EB524}"/>
              </a:ext>
            </a:extLst>
          </p:cNvPr>
          <p:cNvPicPr>
            <a:picLocks noGrp="1" noChangeAspect="1"/>
          </p:cNvPicPr>
          <p:nvPr>
            <p:ph idx="1"/>
          </p:nvPr>
        </p:nvPicPr>
        <p:blipFill>
          <a:blip r:embed="rId2"/>
          <a:stretch>
            <a:fillRect/>
          </a:stretch>
        </p:blipFill>
        <p:spPr>
          <a:xfrm>
            <a:off x="779061" y="1087335"/>
            <a:ext cx="2701374" cy="920750"/>
          </a:xfrm>
        </p:spPr>
      </p:pic>
      <p:sp>
        <p:nvSpPr>
          <p:cNvPr id="4" name="Slide Number Placeholder 3">
            <a:extLst>
              <a:ext uri="{FF2B5EF4-FFF2-40B4-BE49-F238E27FC236}">
                <a16:creationId xmlns:a16="http://schemas.microsoft.com/office/drawing/2014/main" id="{8BDAA619-5877-4CC5-AC54-DEDA4222F0D6}"/>
              </a:ext>
            </a:extLst>
          </p:cNvPr>
          <p:cNvSpPr>
            <a:spLocks noGrp="1"/>
          </p:cNvSpPr>
          <p:nvPr>
            <p:ph type="sldNum" sz="quarter" idx="12"/>
          </p:nvPr>
        </p:nvSpPr>
        <p:spPr/>
        <p:txBody>
          <a:bodyPr/>
          <a:lstStyle/>
          <a:p>
            <a:fld id="{81561042-0DC2-4A04-AA50-F6D44EB20EBA}" type="slidenum">
              <a:rPr lang="en-US" smtClean="0"/>
              <a:t>27</a:t>
            </a:fld>
            <a:endParaRPr lang="en-US"/>
          </a:p>
        </p:txBody>
      </p:sp>
      <p:pic>
        <p:nvPicPr>
          <p:cNvPr id="8" name="Picture 7">
            <a:extLst>
              <a:ext uri="{FF2B5EF4-FFF2-40B4-BE49-F238E27FC236}">
                <a16:creationId xmlns:a16="http://schemas.microsoft.com/office/drawing/2014/main" id="{F34CE29E-AD0C-4FBB-8C94-86EEC82BB76D}"/>
              </a:ext>
            </a:extLst>
          </p:cNvPr>
          <p:cNvPicPr>
            <a:picLocks noChangeAspect="1"/>
          </p:cNvPicPr>
          <p:nvPr/>
        </p:nvPicPr>
        <p:blipFill>
          <a:blip r:embed="rId3"/>
          <a:stretch>
            <a:fillRect/>
          </a:stretch>
        </p:blipFill>
        <p:spPr>
          <a:xfrm>
            <a:off x="901065" y="2148947"/>
            <a:ext cx="2647950" cy="61912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940C60A-E424-423B-8FB3-DEBF0800E4D8}"/>
                  </a:ext>
                </a:extLst>
              </p:cNvPr>
              <p:cNvSpPr txBox="1"/>
              <p:nvPr/>
            </p:nvSpPr>
            <p:spPr bwMode="gray">
              <a:xfrm>
                <a:off x="706440" y="3017520"/>
                <a:ext cx="8537470" cy="1639498"/>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 where:</a:t>
                </a:r>
              </a:p>
              <a:p>
                <a:pPr>
                  <a:spcBef>
                    <a:spcPts val="300"/>
                  </a:spcBef>
                  <a:spcAft>
                    <a:spcPts val="300"/>
                  </a:spcAft>
                  <a:buClr>
                    <a:schemeClr val="accent1"/>
                  </a:buClr>
                  <a:buSzPct val="90000"/>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𝑚𝑎𝑥</m:t>
                        </m:r>
                      </m:sub>
                    </m:sSub>
                  </m:oMath>
                </a14:m>
                <a:r>
                  <a:rPr lang="en-US" dirty="0"/>
                  <a:t> is the largest eigenvalue of the Laplacian</a:t>
                </a:r>
              </a:p>
              <a:p>
                <a:pPr>
                  <a:spcBef>
                    <a:spcPts val="300"/>
                  </a:spcBef>
                  <a:spcAft>
                    <a:spcPts val="300"/>
                  </a:spcAft>
                  <a:buClr>
                    <a:schemeClr val="accent1"/>
                  </a:buClr>
                  <a:buSzPct val="90000"/>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oMath>
                </a14:m>
                <a:r>
                  <a:rPr lang="en-US" dirty="0"/>
                  <a:t>is the Chebyshev coefficients</a:t>
                </a:r>
              </a:p>
              <a:p>
                <a:pPr>
                  <a:spcBef>
                    <a:spcPts val="300"/>
                  </a:spcBef>
                  <a:spcAft>
                    <a:spcPts val="300"/>
                  </a:spcAft>
                  <a:buClr>
                    <a:schemeClr val="accent1"/>
                  </a:buClr>
                  <a:buSzPct val="90000"/>
                </a:pPr>
                <a:r>
                  <a:rPr lang="en-US" dirty="0"/>
                  <a:t>Chebyshev polynomial is recursively defined by</a:t>
                </a:r>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𝑘</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=2</m:t>
                      </m:r>
                      <m:r>
                        <a:rPr lang="en-US" sz="2000" b="0" i="1" smtClean="0">
                          <a:latin typeface="Cambria Math" panose="02040503050406030204" pitchFamily="18" charset="0"/>
                        </a:rPr>
                        <m:t>𝑥</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𝑘</m:t>
                          </m:r>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𝑘</m:t>
                          </m:r>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 </m:t>
                      </m:r>
                      <m:r>
                        <a:rPr lang="en-US" sz="2000" b="0" i="1" smtClean="0">
                          <a:latin typeface="Cambria Math" panose="02040503050406030204" pitchFamily="18" charset="0"/>
                        </a:rPr>
                        <m:t>𝑤h𝑒𝑟𝑒</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𝑜</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=1,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𝑥</m:t>
                      </m:r>
                    </m:oMath>
                  </m:oMathPara>
                </a14:m>
                <a:endParaRPr lang="en-US" sz="2000" dirty="0" err="1"/>
              </a:p>
            </p:txBody>
          </p:sp>
        </mc:Choice>
        <mc:Fallback xmlns="">
          <p:sp>
            <p:nvSpPr>
              <p:cNvPr id="9" name="TextBox 8">
                <a:extLst>
                  <a:ext uri="{FF2B5EF4-FFF2-40B4-BE49-F238E27FC236}">
                    <a16:creationId xmlns:a16="http://schemas.microsoft.com/office/drawing/2014/main" id="{7940C60A-E424-423B-8FB3-DEBF0800E4D8}"/>
                  </a:ext>
                </a:extLst>
              </p:cNvPr>
              <p:cNvSpPr txBox="1">
                <a:spLocks noRot="1" noChangeAspect="1" noMove="1" noResize="1" noEditPoints="1" noAdjustHandles="1" noChangeArrowheads="1" noChangeShapeType="1" noTextEdit="1"/>
              </p:cNvSpPr>
              <p:nvPr/>
            </p:nvSpPr>
            <p:spPr bwMode="gray">
              <a:xfrm>
                <a:off x="706440" y="3017520"/>
                <a:ext cx="8537470" cy="1639498"/>
              </a:xfrm>
              <a:prstGeom prst="rect">
                <a:avLst/>
              </a:prstGeom>
              <a:blipFill>
                <a:blip r:embed="rId4"/>
                <a:stretch>
                  <a:fillRect l="-1714" t="-4833" b="-594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91442284-A4B9-4D01-8A21-7E32730E063E}"/>
              </a:ext>
            </a:extLst>
          </p:cNvPr>
          <p:cNvPicPr>
            <a:picLocks noChangeAspect="1"/>
          </p:cNvPicPr>
          <p:nvPr/>
        </p:nvPicPr>
        <p:blipFill>
          <a:blip r:embed="rId5"/>
          <a:stretch>
            <a:fillRect/>
          </a:stretch>
        </p:blipFill>
        <p:spPr>
          <a:xfrm>
            <a:off x="3011805" y="5051897"/>
            <a:ext cx="3638550" cy="1133475"/>
          </a:xfrm>
          <a:prstGeom prst="rect">
            <a:avLst/>
          </a:prstGeom>
        </p:spPr>
      </p:pic>
      <p:sp>
        <p:nvSpPr>
          <p:cNvPr id="12" name="TextBox 11">
            <a:extLst>
              <a:ext uri="{FF2B5EF4-FFF2-40B4-BE49-F238E27FC236}">
                <a16:creationId xmlns:a16="http://schemas.microsoft.com/office/drawing/2014/main" id="{2D84B0E6-8DD7-48CD-9FF8-9C624A2C0408}"/>
              </a:ext>
            </a:extLst>
          </p:cNvPr>
          <p:cNvSpPr txBox="1"/>
          <p:nvPr/>
        </p:nvSpPr>
        <p:spPr bwMode="gray">
          <a:xfrm>
            <a:off x="97691" y="6580252"/>
            <a:ext cx="10174069" cy="260794"/>
          </a:xfrm>
          <a:prstGeom prst="rect">
            <a:avLst/>
          </a:prstGeom>
          <a:noFill/>
        </p:spPr>
        <p:txBody>
          <a:bodyPr wrap="square" lIns="0" tIns="0" rIns="0" bIns="0" rtlCol="0">
            <a:noAutofit/>
          </a:bodyPr>
          <a:lstStyle/>
          <a:p>
            <a:pPr algn="l"/>
            <a:r>
              <a:rPr lang="en-US" sz="1400" b="0" i="0" u="none" strike="noStrike" baseline="0" dirty="0">
                <a:latin typeface="NimbusRomNo9L-Regu"/>
              </a:rPr>
              <a:t>Hammond, D. et al., (2011) Wavelets on graphs via spectral graph theory. </a:t>
            </a:r>
            <a:r>
              <a:rPr lang="en-US" sz="1400" b="0" i="0" u="none" strike="noStrike" baseline="0" dirty="0">
                <a:latin typeface="NimbusRomNo9L-ReguItal"/>
              </a:rPr>
              <a:t>Applied and Computational Harmonic Analysis</a:t>
            </a:r>
            <a:r>
              <a:rPr lang="en-US" sz="1400" b="0" i="0" u="none" strike="noStrike" baseline="0" dirty="0">
                <a:latin typeface="NimbusRomNo9L-Regu"/>
              </a:rPr>
              <a:t>, 30(2):129–150</a:t>
            </a:r>
            <a:endParaRPr lang="en-US" sz="1050" dirty="0"/>
          </a:p>
        </p:txBody>
      </p:sp>
    </p:spTree>
    <p:extLst>
      <p:ext uri="{BB962C8B-B14F-4D97-AF65-F5344CB8AC3E}">
        <p14:creationId xmlns:p14="http://schemas.microsoft.com/office/powerpoint/2010/main" val="265770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413E8-95F5-443D-9816-96D41DFA0553}"/>
              </a:ext>
            </a:extLst>
          </p:cNvPr>
          <p:cNvSpPr>
            <a:spLocks noGrp="1"/>
          </p:cNvSpPr>
          <p:nvPr>
            <p:ph type="title"/>
          </p:nvPr>
        </p:nvSpPr>
        <p:spPr>
          <a:xfrm>
            <a:off x="478369" y="144001"/>
            <a:ext cx="9169401" cy="966272"/>
          </a:xfrm>
        </p:spPr>
        <p:txBody>
          <a:bodyPr/>
          <a:lstStyle/>
          <a:p>
            <a:r>
              <a:rPr lang="en-US" dirty="0"/>
              <a:t>Forward computation in the GNN </a:t>
            </a:r>
            <a:r>
              <a:rPr lang="en-US" sz="1800" dirty="0"/>
              <a:t>[</a:t>
            </a:r>
            <a:r>
              <a:rPr lang="en-US" sz="1800" dirty="0" err="1"/>
              <a:t>Kipf</a:t>
            </a:r>
            <a:r>
              <a:rPr lang="en-US" sz="1800" dirty="0"/>
              <a:t> &amp; Welling 2017]</a:t>
            </a:r>
            <a:br>
              <a:rPr lang="en-US" dirty="0"/>
            </a:br>
            <a:endParaRPr lang="en-US" dirty="0"/>
          </a:p>
        </p:txBody>
      </p:sp>
      <p:sp>
        <p:nvSpPr>
          <p:cNvPr id="4" name="Slide Number Placeholder 3">
            <a:extLst>
              <a:ext uri="{FF2B5EF4-FFF2-40B4-BE49-F238E27FC236}">
                <a16:creationId xmlns:a16="http://schemas.microsoft.com/office/drawing/2014/main" id="{9E649ADF-A65E-4112-AAA5-1BFA0707E7E7}"/>
              </a:ext>
            </a:extLst>
          </p:cNvPr>
          <p:cNvSpPr>
            <a:spLocks noGrp="1"/>
          </p:cNvSpPr>
          <p:nvPr>
            <p:ph type="sldNum" sz="quarter" idx="12"/>
          </p:nvPr>
        </p:nvSpPr>
        <p:spPr/>
        <p:txBody>
          <a:bodyPr/>
          <a:lstStyle/>
          <a:p>
            <a:fld id="{81561042-0DC2-4A04-AA50-F6D44EB20EBA}" type="slidenum">
              <a:rPr lang="en-US" smtClean="0"/>
              <a:t>28</a:t>
            </a:fld>
            <a:endParaRPr lang="en-US"/>
          </a:p>
        </p:txBody>
      </p:sp>
      <p:pic>
        <p:nvPicPr>
          <p:cNvPr id="8" name="Picture 7">
            <a:extLst>
              <a:ext uri="{FF2B5EF4-FFF2-40B4-BE49-F238E27FC236}">
                <a16:creationId xmlns:a16="http://schemas.microsoft.com/office/drawing/2014/main" id="{AF0B7DB0-8279-4CF3-B1D4-13C5AB2B4B25}"/>
              </a:ext>
            </a:extLst>
          </p:cNvPr>
          <p:cNvPicPr>
            <a:picLocks noChangeAspect="1"/>
          </p:cNvPicPr>
          <p:nvPr/>
        </p:nvPicPr>
        <p:blipFill>
          <a:blip r:embed="rId2"/>
          <a:stretch>
            <a:fillRect/>
          </a:stretch>
        </p:blipFill>
        <p:spPr>
          <a:xfrm>
            <a:off x="1199095" y="3214779"/>
            <a:ext cx="8448675" cy="942975"/>
          </a:xfrm>
          <a:prstGeom prst="rect">
            <a:avLst/>
          </a:prstGeom>
        </p:spPr>
      </p:pic>
      <p:sp>
        <p:nvSpPr>
          <p:cNvPr id="9" name="TextBox 8">
            <a:extLst>
              <a:ext uri="{FF2B5EF4-FFF2-40B4-BE49-F238E27FC236}">
                <a16:creationId xmlns:a16="http://schemas.microsoft.com/office/drawing/2014/main" id="{B0A7AD17-923A-4C43-94EC-CEBD7B9EA4B1}"/>
              </a:ext>
            </a:extLst>
          </p:cNvPr>
          <p:cNvSpPr txBox="1"/>
          <p:nvPr/>
        </p:nvSpPr>
        <p:spPr bwMode="gray">
          <a:xfrm>
            <a:off x="151145" y="6109107"/>
            <a:ext cx="10381811" cy="738664"/>
          </a:xfrm>
          <a:prstGeom prst="rect">
            <a:avLst/>
          </a:prstGeom>
          <a:noFill/>
        </p:spPr>
        <p:txBody>
          <a:bodyPr wrap="square">
            <a:spAutoFit/>
          </a:bodyPr>
          <a:lstStyle/>
          <a:p>
            <a:r>
              <a:rPr lang="en-US" sz="1400" b="0" i="0" dirty="0" err="1">
                <a:solidFill>
                  <a:srgbClr val="222222"/>
                </a:solidFill>
                <a:effectLst/>
                <a:latin typeface="Arial" panose="020B0604020202020204" pitchFamily="34" charset="0"/>
              </a:rPr>
              <a:t>Kipf</a:t>
            </a:r>
            <a:r>
              <a:rPr lang="en-US" sz="1400" b="0" i="0" dirty="0">
                <a:solidFill>
                  <a:srgbClr val="222222"/>
                </a:solidFill>
                <a:effectLst/>
                <a:latin typeface="Arial" panose="020B0604020202020204" pitchFamily="34" charset="0"/>
              </a:rPr>
              <a:t>, Thomas N., and Max Welling. (2017) "Semi-supervised classification with graph convolutional networks." ICRL, </a:t>
            </a:r>
            <a:r>
              <a:rPr lang="en-US" sz="1400" b="0" i="1" dirty="0" err="1">
                <a:solidFill>
                  <a:srgbClr val="222222"/>
                </a:solidFill>
                <a:effectLst/>
                <a:latin typeface="Arial" panose="020B0604020202020204" pitchFamily="34" charset="0"/>
              </a:rPr>
              <a:t>arXiv</a:t>
            </a:r>
            <a:r>
              <a:rPr lang="en-US" sz="1400" b="0" i="1" dirty="0">
                <a:solidFill>
                  <a:srgbClr val="222222"/>
                </a:solidFill>
                <a:effectLst/>
                <a:latin typeface="Arial" panose="020B0604020202020204" pitchFamily="34" charset="0"/>
              </a:rPr>
              <a:t> preprint arXiv:1609.02907</a:t>
            </a:r>
            <a:r>
              <a:rPr lang="en-US" sz="1400" b="0" i="0" dirty="0">
                <a:solidFill>
                  <a:srgbClr val="222222"/>
                </a:solidFill>
                <a:effectLst/>
                <a:latin typeface="Arial" panose="020B0604020202020204" pitchFamily="34" charset="0"/>
              </a:rPr>
              <a:t> </a:t>
            </a:r>
          </a:p>
          <a:p>
            <a:r>
              <a:rPr lang="en-US" sz="1400" dirty="0"/>
              <a:t>Code to </a:t>
            </a:r>
            <a:r>
              <a:rPr lang="en-US" sz="1400" dirty="0" err="1"/>
              <a:t>reproduce:</a:t>
            </a:r>
            <a:r>
              <a:rPr lang="en-US" sz="1400" dirty="0" err="1">
                <a:hlinkClick r:id="rId3"/>
              </a:rPr>
              <a:t>https</a:t>
            </a:r>
            <a:r>
              <a:rPr lang="en-US" sz="1400" dirty="0">
                <a:hlinkClick r:id="rId3"/>
              </a:rPr>
              <a:t>://github.com/tkipf/gcn</a:t>
            </a:r>
            <a:r>
              <a:rPr lang="en-US" sz="1400" dirty="0"/>
              <a:t> </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9534216-314D-4C28-8A5B-025B47C161FE}"/>
                  </a:ext>
                </a:extLst>
              </p:cNvPr>
              <p:cNvSpPr txBox="1"/>
              <p:nvPr/>
            </p:nvSpPr>
            <p:spPr bwMode="gray">
              <a:xfrm>
                <a:off x="862544" y="4118674"/>
                <a:ext cx="4200525" cy="9606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u="none" strike="noStrike" baseline="0" smtClean="0">
                          <a:latin typeface="Cambria Math" panose="02040503050406030204" pitchFamily="18" charset="0"/>
                        </a:rPr>
                        <m:t>𝑠𝑜𝑓𝑡𝑚𝑎𝑥</m:t>
                      </m:r>
                      <m:d>
                        <m:dPr>
                          <m:ctrlPr>
                            <a:rPr lang="en-US" sz="1800" b="0" i="1" u="none" strike="noStrike" baseline="0" smtClean="0">
                              <a:latin typeface="Cambria Math" panose="02040503050406030204" pitchFamily="18" charset="0"/>
                            </a:rPr>
                          </m:ctrlPr>
                        </m:dPr>
                        <m:e>
                          <m:sSub>
                            <m:sSubPr>
                              <m:ctrlPr>
                                <a:rPr lang="en-US" sz="1800" b="0" i="1" u="none" strike="noStrike" baseline="0" smtClean="0">
                                  <a:latin typeface="Cambria Math" panose="02040503050406030204" pitchFamily="18" charset="0"/>
                                </a:rPr>
                              </m:ctrlPr>
                            </m:sSubPr>
                            <m:e>
                              <m:r>
                                <a:rPr lang="en-US" sz="1800" b="0" i="1" u="none" strike="noStrike" baseline="0" smtClean="0">
                                  <a:latin typeface="Cambria Math" panose="02040503050406030204" pitchFamily="18" charset="0"/>
                                </a:rPr>
                                <m:t>𝑥</m:t>
                              </m:r>
                            </m:e>
                            <m:sub>
                              <m:r>
                                <a:rPr lang="en-US" sz="1800" b="0" i="1" u="none" strike="noStrike" baseline="0" smtClean="0">
                                  <a:latin typeface="Cambria Math" panose="02040503050406030204" pitchFamily="18" charset="0"/>
                                </a:rPr>
                                <m:t>𝑖</m:t>
                              </m:r>
                            </m:sub>
                          </m:sSub>
                        </m:e>
                      </m:d>
                      <m:r>
                        <a:rPr lang="en-US" sz="1800" b="0" i="1" u="none" strike="noStrike" baseline="0" smtClean="0">
                          <a:latin typeface="Cambria Math" panose="02040503050406030204" pitchFamily="18" charset="0"/>
                        </a:rPr>
                        <m:t>=</m:t>
                      </m:r>
                      <m:f>
                        <m:fPr>
                          <m:ctrlPr>
                            <a:rPr lang="en-US" sz="1800" b="0" i="1" u="none" strike="noStrike" baseline="0" smtClean="0">
                              <a:latin typeface="Cambria Math" panose="02040503050406030204" pitchFamily="18" charset="0"/>
                            </a:rPr>
                          </m:ctrlPr>
                        </m:fPr>
                        <m:num>
                          <m:r>
                            <m:rPr>
                              <m:sty m:val="p"/>
                            </m:rPr>
                            <a:rPr lang="en-US">
                              <a:latin typeface="Cambria Math" panose="02040503050406030204" pitchFamily="18" charset="0"/>
                            </a:rPr>
                            <m:t>exp</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num>
                        <m:den>
                          <m:nary>
                            <m:naryPr>
                              <m:chr m:val="∑"/>
                              <m:supHide m:val="on"/>
                              <m:ctrlPr>
                                <a:rPr lang="en-US" sz="1800" b="0" i="1" u="none" strike="noStrike" baseline="0" smtClean="0">
                                  <a:latin typeface="Cambria Math" panose="02040503050406030204" pitchFamily="18" charset="0"/>
                                </a:rPr>
                              </m:ctrlPr>
                            </m:naryPr>
                            <m:sub>
                              <m:r>
                                <a:rPr lang="en-US" sz="1800" b="0" i="1" u="none" strike="noStrike" baseline="0" smtClean="0">
                                  <a:latin typeface="Cambria Math" panose="02040503050406030204" pitchFamily="18" charset="0"/>
                                </a:rPr>
                                <m:t>𝑖</m:t>
                              </m:r>
                            </m:sub>
                            <m:sup/>
                            <m:e>
                              <m:r>
                                <m:rPr>
                                  <m:sty m:val="p"/>
                                </m:rPr>
                                <a:rPr lang="en-US" sz="1800" b="0" i="0" u="none" strike="noStrike" baseline="0" smtClean="0">
                                  <a:latin typeface="Cambria Math" panose="02040503050406030204" pitchFamily="18" charset="0"/>
                                </a:rPr>
                                <m:t>exp</m:t>
                              </m:r>
                              <m:r>
                                <a:rPr lang="en-US" sz="1800" b="0" i="1" u="none" strike="noStrike" baseline="0" smtClean="0">
                                  <a:latin typeface="Cambria Math" panose="02040503050406030204" pitchFamily="18" charset="0"/>
                                </a:rPr>
                                <m:t>⁡(</m:t>
                              </m:r>
                              <m:sSub>
                                <m:sSubPr>
                                  <m:ctrlPr>
                                    <a:rPr lang="en-US" sz="1800" b="0" i="1" u="none" strike="noStrike" baseline="0" smtClean="0">
                                      <a:latin typeface="Cambria Math" panose="02040503050406030204" pitchFamily="18" charset="0"/>
                                    </a:rPr>
                                  </m:ctrlPr>
                                </m:sSubPr>
                                <m:e>
                                  <m:r>
                                    <a:rPr lang="en-US" sz="1800" b="0" i="1" u="none" strike="noStrike" baseline="0" smtClean="0">
                                      <a:latin typeface="Cambria Math" panose="02040503050406030204" pitchFamily="18" charset="0"/>
                                    </a:rPr>
                                    <m:t>𝑥</m:t>
                                  </m:r>
                                </m:e>
                                <m:sub>
                                  <m:r>
                                    <a:rPr lang="en-US" sz="1800" b="0" i="1" u="none" strike="noStrike" baseline="0" smtClean="0">
                                      <a:latin typeface="Cambria Math" panose="02040503050406030204" pitchFamily="18" charset="0"/>
                                    </a:rPr>
                                    <m:t>𝑖</m:t>
                                  </m:r>
                                </m:sub>
                              </m:sSub>
                              <m:r>
                                <a:rPr lang="en-US" sz="1800" b="0" i="1" u="none" strike="noStrike" baseline="0" smtClean="0">
                                  <a:latin typeface="Cambria Math" panose="02040503050406030204" pitchFamily="18" charset="0"/>
                                </a:rPr>
                                <m:t>)</m:t>
                              </m:r>
                            </m:e>
                          </m:nary>
                        </m:den>
                      </m:f>
                    </m:oMath>
                  </m:oMathPara>
                </a14:m>
                <a:endParaRPr lang="en-US" sz="1800" b="0" i="0" u="none" strike="noStrike" baseline="0" dirty="0">
                  <a:latin typeface="CMR10"/>
                </a:endParaRPr>
              </a:p>
              <a:p>
                <a:endParaRPr lang="en-US" sz="1800" b="0" i="0" u="none" strike="noStrike" baseline="0" dirty="0">
                  <a:latin typeface="CMR10"/>
                </a:endParaRPr>
              </a:p>
            </p:txBody>
          </p:sp>
        </mc:Choice>
        <mc:Fallback xmlns="">
          <p:sp>
            <p:nvSpPr>
              <p:cNvPr id="14" name="TextBox 13">
                <a:extLst>
                  <a:ext uri="{FF2B5EF4-FFF2-40B4-BE49-F238E27FC236}">
                    <a16:creationId xmlns:a16="http://schemas.microsoft.com/office/drawing/2014/main" id="{69534216-314D-4C28-8A5B-025B47C161FE}"/>
                  </a:ext>
                </a:extLst>
              </p:cNvPr>
              <p:cNvSpPr txBox="1">
                <a:spLocks noRot="1" noChangeAspect="1" noMove="1" noResize="1" noEditPoints="1" noAdjustHandles="1" noChangeArrowheads="1" noChangeShapeType="1" noTextEdit="1"/>
              </p:cNvSpPr>
              <p:nvPr/>
            </p:nvSpPr>
            <p:spPr bwMode="gray">
              <a:xfrm>
                <a:off x="862544" y="4118674"/>
                <a:ext cx="4200525" cy="960648"/>
              </a:xfrm>
              <a:prstGeom prst="rect">
                <a:avLst/>
              </a:prstGeom>
              <a:blipFill>
                <a:blip r:embed="rId4"/>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D1B0BBD2-61B2-4E72-8456-F8D53A242BE9}"/>
              </a:ext>
            </a:extLst>
          </p:cNvPr>
          <p:cNvPicPr>
            <a:picLocks noChangeAspect="1"/>
          </p:cNvPicPr>
          <p:nvPr/>
        </p:nvPicPr>
        <p:blipFill>
          <a:blip r:embed="rId5"/>
          <a:stretch>
            <a:fillRect/>
          </a:stretch>
        </p:blipFill>
        <p:spPr>
          <a:xfrm>
            <a:off x="1018223" y="4931248"/>
            <a:ext cx="3629978" cy="105363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4C05F05-6927-4DE9-B1B2-7264365C3051}"/>
                  </a:ext>
                </a:extLst>
              </p:cNvPr>
              <p:cNvSpPr txBox="1"/>
              <p:nvPr/>
            </p:nvSpPr>
            <p:spPr bwMode="gray">
              <a:xfrm>
                <a:off x="4783245" y="5187590"/>
                <a:ext cx="5749711" cy="85578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Loss function is the cross-entropy, where</a:t>
                </a:r>
              </a:p>
              <a:p>
                <a:pPr>
                  <a:spcBef>
                    <a:spcPts val="300"/>
                  </a:spcBef>
                  <a:spcAft>
                    <a:spcPts val="300"/>
                  </a:spcAft>
                  <a:buClr>
                    <a:schemeClr val="accent1"/>
                  </a:buClr>
                  <a:buSzPct val="90000"/>
                </a:pPr>
                <a:r>
                  <a:rPr lang="en-US" sz="1600" dirty="0"/>
                  <a:t>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𝑌</m:t>
                        </m:r>
                      </m:e>
                      <m:sub>
                        <m:r>
                          <a:rPr lang="en-US" sz="1600" b="0" i="1" smtClean="0">
                            <a:latin typeface="Cambria Math" panose="02040503050406030204" pitchFamily="18" charset="0"/>
                          </a:rPr>
                          <m:t>𝑙𝑓</m:t>
                        </m:r>
                      </m:sub>
                    </m:sSub>
                  </m:oMath>
                </a14:m>
                <a:r>
                  <a:rPr lang="en-US" sz="1600" dirty="0"/>
                  <a:t>are the nodes with labels and</a:t>
                </a:r>
              </a:p>
            </p:txBody>
          </p:sp>
        </mc:Choice>
        <mc:Fallback xmlns="">
          <p:sp>
            <p:nvSpPr>
              <p:cNvPr id="17" name="TextBox 16">
                <a:extLst>
                  <a:ext uri="{FF2B5EF4-FFF2-40B4-BE49-F238E27FC236}">
                    <a16:creationId xmlns:a16="http://schemas.microsoft.com/office/drawing/2014/main" id="{34C05F05-6927-4DE9-B1B2-7264365C3051}"/>
                  </a:ext>
                </a:extLst>
              </p:cNvPr>
              <p:cNvSpPr txBox="1">
                <a:spLocks noRot="1" noChangeAspect="1" noMove="1" noResize="1" noEditPoints="1" noAdjustHandles="1" noChangeArrowheads="1" noChangeShapeType="1" noTextEdit="1"/>
              </p:cNvSpPr>
              <p:nvPr/>
            </p:nvSpPr>
            <p:spPr bwMode="gray">
              <a:xfrm>
                <a:off x="4783245" y="5187590"/>
                <a:ext cx="5749711" cy="855780"/>
              </a:xfrm>
              <a:prstGeom prst="rect">
                <a:avLst/>
              </a:prstGeom>
              <a:blipFill>
                <a:blip r:embed="rId6"/>
                <a:stretch>
                  <a:fillRect l="-2227" t="-7857"/>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829D00E4-781F-45B0-B69D-027FE4B6FE91}"/>
              </a:ext>
            </a:extLst>
          </p:cNvPr>
          <p:cNvPicPr>
            <a:picLocks noChangeAspect="1"/>
          </p:cNvPicPr>
          <p:nvPr/>
        </p:nvPicPr>
        <p:blipFill>
          <a:blip r:embed="rId7"/>
          <a:stretch>
            <a:fillRect/>
          </a:stretch>
        </p:blipFill>
        <p:spPr>
          <a:xfrm>
            <a:off x="3509628" y="748893"/>
            <a:ext cx="6228732" cy="2530550"/>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EBBAEEE-5D55-4CCB-BB9A-2D800E532B15}"/>
                  </a:ext>
                </a:extLst>
              </p:cNvPr>
              <p:cNvSpPr txBox="1"/>
              <p:nvPr/>
            </p:nvSpPr>
            <p:spPr bwMode="gray">
              <a:xfrm>
                <a:off x="151145" y="1191881"/>
                <a:ext cx="3358483" cy="923330"/>
              </a:xfrm>
              <a:prstGeom prst="rect">
                <a:avLst/>
              </a:prstGeom>
              <a:noFill/>
            </p:spPr>
            <p:txBody>
              <a:bodyPr wrap="square">
                <a:spAutoFit/>
              </a:bodyPr>
              <a:lstStyle/>
              <a:p>
                <a:r>
                  <a:rPr lang="en-US" sz="1800" dirty="0"/>
                  <a:t>C input channels</a:t>
                </a:r>
              </a:p>
              <a:p>
                <a:r>
                  <a:rPr lang="en-US" sz="1800" dirty="0"/>
                  <a:t>F maps in the output layer</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oMath>
                </a14:m>
                <a:r>
                  <a:rPr lang="en-US" dirty="0"/>
                  <a:t>label of node </a:t>
                </a:r>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_</m:t>
                    </m:r>
                    <m:r>
                      <a:rPr lang="en-US" i="1" dirty="0" smtClean="0">
                        <a:latin typeface="Cambria Math" panose="02040503050406030204" pitchFamily="18" charset="0"/>
                      </a:rPr>
                      <m:t>𝑖</m:t>
                    </m:r>
                  </m:oMath>
                </a14:m>
                <a:r>
                  <a:rPr lang="en-US" dirty="0"/>
                  <a:t> </a:t>
                </a:r>
              </a:p>
            </p:txBody>
          </p:sp>
        </mc:Choice>
        <mc:Fallback xmlns="">
          <p:sp>
            <p:nvSpPr>
              <p:cNvPr id="21" name="TextBox 20">
                <a:extLst>
                  <a:ext uri="{FF2B5EF4-FFF2-40B4-BE49-F238E27FC236}">
                    <a16:creationId xmlns:a16="http://schemas.microsoft.com/office/drawing/2014/main" id="{AEBBAEEE-5D55-4CCB-BB9A-2D800E532B15}"/>
                  </a:ext>
                </a:extLst>
              </p:cNvPr>
              <p:cNvSpPr txBox="1">
                <a:spLocks noRot="1" noChangeAspect="1" noMove="1" noResize="1" noEditPoints="1" noAdjustHandles="1" noChangeArrowheads="1" noChangeShapeType="1" noTextEdit="1"/>
              </p:cNvSpPr>
              <p:nvPr/>
            </p:nvSpPr>
            <p:spPr bwMode="gray">
              <a:xfrm>
                <a:off x="151145" y="1191881"/>
                <a:ext cx="3358483" cy="923330"/>
              </a:xfrm>
              <a:prstGeom prst="rect">
                <a:avLst/>
              </a:prstGeom>
              <a:blipFill>
                <a:blip r:embed="rId8"/>
                <a:stretch>
                  <a:fillRect l="-1633" t="-3974" b="-9934"/>
                </a:stretch>
              </a:blipFill>
            </p:spPr>
            <p:txBody>
              <a:bodyPr/>
              <a:lstStyle/>
              <a:p>
                <a:r>
                  <a:rPr lang="en-US">
                    <a:noFill/>
                  </a:rPr>
                  <a:t> </a:t>
                </a:r>
              </a:p>
            </p:txBody>
          </p:sp>
        </mc:Fallback>
      </mc:AlternateContent>
    </p:spTree>
    <p:extLst>
      <p:ext uri="{BB962C8B-B14F-4D97-AF65-F5344CB8AC3E}">
        <p14:creationId xmlns:p14="http://schemas.microsoft.com/office/powerpoint/2010/main" val="2358130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87B7F-E882-426E-A7E7-B07955FEAF35}"/>
              </a:ext>
            </a:extLst>
          </p:cNvPr>
          <p:cNvSpPr>
            <a:spLocks noGrp="1"/>
          </p:cNvSpPr>
          <p:nvPr>
            <p:ph type="title"/>
          </p:nvPr>
        </p:nvSpPr>
        <p:spPr/>
        <p:txBody>
          <a:bodyPr/>
          <a:lstStyle/>
          <a:p>
            <a:r>
              <a:rPr lang="en-US" dirty="0" err="1"/>
              <a:t>Softmax</a:t>
            </a:r>
            <a:r>
              <a:rPr lang="en-US" dirty="0"/>
              <a:t> [1]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8A4064-747A-4D80-88C0-399484C60F6F}"/>
                  </a:ext>
                </a:extLst>
              </p:cNvPr>
              <p:cNvSpPr>
                <a:spLocks noGrp="1"/>
              </p:cNvSpPr>
              <p:nvPr>
                <p:ph idx="1"/>
              </p:nvPr>
            </p:nvSpPr>
            <p:spPr>
              <a:xfrm>
                <a:off x="4135326" y="1167699"/>
                <a:ext cx="3255431" cy="658450"/>
              </a:xfrm>
            </p:spPr>
            <p:txBody>
              <a:bodyPr/>
              <a:lstStyle/>
              <a:p>
                <a:r>
                  <a:rPr lang="en-US" dirty="0"/>
                  <a:t>where,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r>
                      <a:rPr lang="en-US" b="0" i="1" smtClean="0">
                        <a:latin typeface="Cambria Math" panose="02040503050406030204" pitchFamily="18" charset="0"/>
                        <a:ea typeface="Cambria Math" panose="02040503050406030204" pitchFamily="18" charset="0"/>
                      </a:rPr>
                      <m:t> </m:t>
                    </m:r>
                  </m:oMath>
                </a14:m>
                <a:r>
                  <a:rPr lang="en-US" b="0" i="0" dirty="0">
                    <a:latin typeface="+mj-lt"/>
                    <a:ea typeface="Cambria Math" panose="02040503050406030204" pitchFamily="18" charset="0"/>
                  </a:rPr>
                  <a:t>features and </a:t>
                </a:r>
                <a14:m>
                  <m:oMath xmlns:m="http://schemas.openxmlformats.org/officeDocument/2006/math">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 </m:t>
                    </m:r>
                  </m:oMath>
                </a14:m>
                <a:r>
                  <a:rPr lang="en-US" b="0" i="0" dirty="0">
                    <a:latin typeface="+mj-lt"/>
                    <a:ea typeface="Cambria Math" panose="02040503050406030204" pitchFamily="18" charset="0"/>
                  </a:rPr>
                  <a:t>parameters to optimize</a:t>
                </a:r>
                <a:endParaRPr lang="en-US" dirty="0"/>
              </a:p>
            </p:txBody>
          </p:sp>
        </mc:Choice>
        <mc:Fallback xmlns="">
          <p:sp>
            <p:nvSpPr>
              <p:cNvPr id="3" name="Content Placeholder 2">
                <a:extLst>
                  <a:ext uri="{FF2B5EF4-FFF2-40B4-BE49-F238E27FC236}">
                    <a16:creationId xmlns:a16="http://schemas.microsoft.com/office/drawing/2014/main" id="{E98A4064-747A-4D80-88C0-399484C60F6F}"/>
                  </a:ext>
                </a:extLst>
              </p:cNvPr>
              <p:cNvSpPr>
                <a:spLocks noGrp="1" noRot="1" noChangeAspect="1" noMove="1" noResize="1" noEditPoints="1" noAdjustHandles="1" noChangeArrowheads="1" noChangeShapeType="1" noTextEdit="1"/>
              </p:cNvSpPr>
              <p:nvPr>
                <p:ph idx="1"/>
              </p:nvPr>
            </p:nvSpPr>
            <p:spPr>
              <a:xfrm>
                <a:off x="4135326" y="1167699"/>
                <a:ext cx="3255431" cy="658450"/>
              </a:xfrm>
              <a:blipFill>
                <a:blip r:embed="rId2"/>
                <a:stretch>
                  <a:fillRect l="-4494" t="-9259" r="-562" b="-2037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B2CD768-085D-4A96-9BD7-B85E3A6AC1B0}"/>
              </a:ext>
            </a:extLst>
          </p:cNvPr>
          <p:cNvSpPr>
            <a:spLocks noGrp="1"/>
          </p:cNvSpPr>
          <p:nvPr>
            <p:ph type="sldNum" sz="quarter" idx="12"/>
          </p:nvPr>
        </p:nvSpPr>
        <p:spPr/>
        <p:txBody>
          <a:bodyPr/>
          <a:lstStyle/>
          <a:p>
            <a:fld id="{81561042-0DC2-4A04-AA50-F6D44EB20EBA}" type="slidenum">
              <a:rPr lang="en-US" smtClean="0"/>
              <a:t>29</a:t>
            </a:fld>
            <a:endParaRPr lang="en-US"/>
          </a:p>
        </p:txBody>
      </p:sp>
      <p:pic>
        <p:nvPicPr>
          <p:cNvPr id="6" name="Picture 5">
            <a:extLst>
              <a:ext uri="{FF2B5EF4-FFF2-40B4-BE49-F238E27FC236}">
                <a16:creationId xmlns:a16="http://schemas.microsoft.com/office/drawing/2014/main" id="{4AA890B7-5F03-467E-925D-C386DBBC19C3}"/>
              </a:ext>
            </a:extLst>
          </p:cNvPr>
          <p:cNvPicPr>
            <a:picLocks noChangeAspect="1"/>
          </p:cNvPicPr>
          <p:nvPr/>
        </p:nvPicPr>
        <p:blipFill>
          <a:blip r:embed="rId3"/>
          <a:stretch>
            <a:fillRect/>
          </a:stretch>
        </p:blipFill>
        <p:spPr>
          <a:xfrm>
            <a:off x="478369" y="918320"/>
            <a:ext cx="3255431" cy="896201"/>
          </a:xfrm>
          <a:prstGeom prst="rect">
            <a:avLst/>
          </a:prstGeom>
        </p:spPr>
      </p:pic>
      <p:pic>
        <p:nvPicPr>
          <p:cNvPr id="8" name="Picture 7">
            <a:extLst>
              <a:ext uri="{FF2B5EF4-FFF2-40B4-BE49-F238E27FC236}">
                <a16:creationId xmlns:a16="http://schemas.microsoft.com/office/drawing/2014/main" id="{1E7BE5EA-9BF0-472C-9263-C1E8468463FD}"/>
              </a:ext>
            </a:extLst>
          </p:cNvPr>
          <p:cNvPicPr>
            <a:picLocks noChangeAspect="1"/>
          </p:cNvPicPr>
          <p:nvPr/>
        </p:nvPicPr>
        <p:blipFill>
          <a:blip r:embed="rId4"/>
          <a:stretch>
            <a:fillRect/>
          </a:stretch>
        </p:blipFill>
        <p:spPr>
          <a:xfrm>
            <a:off x="2325052" y="4093679"/>
            <a:ext cx="6718935" cy="935041"/>
          </a:xfrm>
          <a:prstGeom prst="rect">
            <a:avLst/>
          </a:prstGeom>
        </p:spPr>
      </p:pic>
      <p:pic>
        <p:nvPicPr>
          <p:cNvPr id="10" name="Picture 9" descr="Diagram&#10;&#10;Description automatically generated">
            <a:extLst>
              <a:ext uri="{FF2B5EF4-FFF2-40B4-BE49-F238E27FC236}">
                <a16:creationId xmlns:a16="http://schemas.microsoft.com/office/drawing/2014/main" id="{840439E6-18ED-4710-8214-44A70D083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0010" y="1025230"/>
            <a:ext cx="3385185" cy="225811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32615FB-CD5F-48CD-9133-F1789761F78B}"/>
                  </a:ext>
                </a:extLst>
              </p:cNvPr>
              <p:cNvSpPr txBox="1"/>
              <p:nvPr/>
            </p:nvSpPr>
            <p:spPr bwMode="gray">
              <a:xfrm>
                <a:off x="242042" y="4327624"/>
                <a:ext cx="6244590" cy="369332"/>
              </a:xfrm>
              <a:prstGeom prst="rect">
                <a:avLst/>
              </a:prstGeom>
              <a:noFill/>
            </p:spPr>
            <p:txBody>
              <a:bodyPr wrap="square">
                <a:spAutoFit/>
              </a:bodyPr>
              <a:lstStyle/>
              <a:p>
                <a:r>
                  <a:rPr lang="en-US" dirty="0"/>
                  <a:t>Cost function </a:t>
                </a:r>
                <a14:m>
                  <m:oMath xmlns:m="http://schemas.openxmlformats.org/officeDocument/2006/math">
                    <m:r>
                      <a:rPr lang="en-US" i="1" dirty="0" smtClean="0">
                        <a:latin typeface="Cambria Math" panose="02040503050406030204" pitchFamily="18" charset="0"/>
                      </a:rPr>
                      <m:t>𝐽</m:t>
                    </m:r>
                  </m:oMath>
                </a14:m>
                <a:r>
                  <a:rPr lang="en-US" dirty="0"/>
                  <a:t> </a:t>
                </a:r>
              </a:p>
            </p:txBody>
          </p:sp>
        </mc:Choice>
        <mc:Fallback xmlns="">
          <p:sp>
            <p:nvSpPr>
              <p:cNvPr id="12" name="TextBox 11">
                <a:extLst>
                  <a:ext uri="{FF2B5EF4-FFF2-40B4-BE49-F238E27FC236}">
                    <a16:creationId xmlns:a16="http://schemas.microsoft.com/office/drawing/2014/main" id="{932615FB-CD5F-48CD-9133-F1789761F78B}"/>
                  </a:ext>
                </a:extLst>
              </p:cNvPr>
              <p:cNvSpPr txBox="1">
                <a:spLocks noRot="1" noChangeAspect="1" noMove="1" noResize="1" noEditPoints="1" noAdjustHandles="1" noChangeArrowheads="1" noChangeShapeType="1" noTextEdit="1"/>
              </p:cNvSpPr>
              <p:nvPr/>
            </p:nvSpPr>
            <p:spPr bwMode="gray">
              <a:xfrm>
                <a:off x="242042" y="4327624"/>
                <a:ext cx="6244590" cy="369332"/>
              </a:xfrm>
              <a:prstGeom prst="rect">
                <a:avLst/>
              </a:prstGeom>
              <a:blipFill>
                <a:blip r:embed="rId6"/>
                <a:stretch>
                  <a:fillRect l="-879" t="-10000" b="-26667"/>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4E321BF9-3490-411E-8C64-44C9A180FA66}"/>
              </a:ext>
            </a:extLst>
          </p:cNvPr>
          <p:cNvPicPr>
            <a:picLocks noChangeAspect="1"/>
          </p:cNvPicPr>
          <p:nvPr/>
        </p:nvPicPr>
        <p:blipFill>
          <a:blip r:embed="rId7"/>
          <a:stretch>
            <a:fillRect/>
          </a:stretch>
        </p:blipFill>
        <p:spPr>
          <a:xfrm>
            <a:off x="488845" y="2720340"/>
            <a:ext cx="3543300" cy="70866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50A40D8-3DFE-464F-9BCC-F23F1BCD2B76}"/>
                  </a:ext>
                </a:extLst>
              </p:cNvPr>
              <p:cNvSpPr txBox="1"/>
              <p:nvPr/>
            </p:nvSpPr>
            <p:spPr bwMode="gray">
              <a:xfrm>
                <a:off x="4329112" y="2848246"/>
                <a:ext cx="3565208" cy="461665"/>
              </a:xfrm>
              <a:prstGeom prst="rect">
                <a:avLst/>
              </a:prstGeom>
              <a:noFill/>
            </p:spPr>
            <p:txBody>
              <a:bodyPr wrap="square">
                <a:spAutoFit/>
              </a:bodyPr>
              <a:lstStyle/>
              <a:p>
                <a:r>
                  <a:rPr lang="en-US" dirty="0"/>
                  <a:t>w</a:t>
                </a:r>
                <a:r>
                  <a:rPr lang="en-US" b="0" dirty="0"/>
                  <a:t>here, </a:t>
                </a:r>
                <a14:m>
                  <m:oMath xmlns:m="http://schemas.openxmlformats.org/officeDocument/2006/math">
                    <m:r>
                      <m:rPr>
                        <m:sty m:val="p"/>
                      </m:rPr>
                      <a:rPr lang="en-US" b="0" i="0" smtClean="0">
                        <a:latin typeface="Cambria Math" panose="02040503050406030204" pitchFamily="18" charset="0"/>
                      </a:rPr>
                      <m:t>y</m:t>
                    </m:r>
                    <m:r>
                      <a:rPr lang="en-US" b="0" i="1" smtClean="0">
                        <a:latin typeface="Cambria Math" panose="02040503050406030204" pitchFamily="18" charset="0"/>
                      </a:rPr>
                      <m:t> </m:t>
                    </m:r>
                  </m:oMath>
                </a14:m>
                <a:r>
                  <a:rPr lang="en-US" b="0" i="0" dirty="0">
                    <a:latin typeface="+mj-lt"/>
                  </a:rPr>
                  <a:t>are the classes of</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𝑥</m:t>
                    </m:r>
                  </m:oMath>
                </a14:m>
                <a:endParaRPr lang="en-US" dirty="0"/>
              </a:p>
            </p:txBody>
          </p:sp>
        </mc:Choice>
        <mc:Fallback xmlns="">
          <p:sp>
            <p:nvSpPr>
              <p:cNvPr id="16" name="TextBox 15">
                <a:extLst>
                  <a:ext uri="{FF2B5EF4-FFF2-40B4-BE49-F238E27FC236}">
                    <a16:creationId xmlns:a16="http://schemas.microsoft.com/office/drawing/2014/main" id="{350A40D8-3DFE-464F-9BCC-F23F1BCD2B76}"/>
                  </a:ext>
                </a:extLst>
              </p:cNvPr>
              <p:cNvSpPr txBox="1">
                <a:spLocks noRot="1" noChangeAspect="1" noMove="1" noResize="1" noEditPoints="1" noAdjustHandles="1" noChangeArrowheads="1" noChangeShapeType="1" noTextEdit="1"/>
              </p:cNvSpPr>
              <p:nvPr/>
            </p:nvSpPr>
            <p:spPr bwMode="gray">
              <a:xfrm>
                <a:off x="4329112" y="2848246"/>
                <a:ext cx="3565208" cy="461665"/>
              </a:xfrm>
              <a:prstGeom prst="rect">
                <a:avLst/>
              </a:prstGeom>
              <a:blipFill>
                <a:blip r:embed="rId8"/>
                <a:stretch>
                  <a:fillRect l="-1368" b="-15789"/>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2273D951-48A8-4CB2-A198-9926D7C02FE7}"/>
              </a:ext>
            </a:extLst>
          </p:cNvPr>
          <p:cNvSpPr txBox="1"/>
          <p:nvPr/>
        </p:nvSpPr>
        <p:spPr bwMode="gray">
          <a:xfrm>
            <a:off x="127634" y="6442328"/>
            <a:ext cx="9702165" cy="307777"/>
          </a:xfrm>
          <a:prstGeom prst="rect">
            <a:avLst/>
          </a:prstGeom>
          <a:noFill/>
        </p:spPr>
        <p:txBody>
          <a:bodyPr wrap="square">
            <a:spAutoFit/>
          </a:bodyPr>
          <a:lstStyle/>
          <a:p>
            <a:r>
              <a:rPr lang="en-US" sz="1400" dirty="0"/>
              <a:t>[1] http://ufldl.stanford.edu/tutorial/supervised/SoftmaxRegression/</a:t>
            </a:r>
          </a:p>
        </p:txBody>
      </p:sp>
      <p:pic>
        <p:nvPicPr>
          <p:cNvPr id="20" name="Picture 19">
            <a:extLst>
              <a:ext uri="{FF2B5EF4-FFF2-40B4-BE49-F238E27FC236}">
                <a16:creationId xmlns:a16="http://schemas.microsoft.com/office/drawing/2014/main" id="{C2BA0B15-E55D-44B4-BF44-80F17CBE6C15}"/>
              </a:ext>
            </a:extLst>
          </p:cNvPr>
          <p:cNvPicPr>
            <a:picLocks noChangeAspect="1"/>
          </p:cNvPicPr>
          <p:nvPr/>
        </p:nvPicPr>
        <p:blipFill>
          <a:blip r:embed="rId9"/>
          <a:stretch>
            <a:fillRect/>
          </a:stretch>
        </p:blipFill>
        <p:spPr>
          <a:xfrm>
            <a:off x="2341661" y="5429652"/>
            <a:ext cx="6842760" cy="765672"/>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D4227E2-189D-42A9-A67C-2BF3A517ED32}"/>
                  </a:ext>
                </a:extLst>
              </p:cNvPr>
              <p:cNvSpPr txBox="1"/>
              <p:nvPr/>
            </p:nvSpPr>
            <p:spPr bwMode="gray">
              <a:xfrm>
                <a:off x="242042" y="5532074"/>
                <a:ext cx="6244590" cy="369332"/>
              </a:xfrm>
              <a:prstGeom prst="rect">
                <a:avLst/>
              </a:prstGeom>
              <a:noFill/>
            </p:spPr>
            <p:txBody>
              <a:bodyPr wrap="square">
                <a:spAutoFit/>
              </a:bodyPr>
              <a:lstStyle/>
              <a:p>
                <a:r>
                  <a:rPr lang="en-US" dirty="0"/>
                  <a:t>Gradient of </a:t>
                </a:r>
                <a14:m>
                  <m:oMath xmlns:m="http://schemas.openxmlformats.org/officeDocument/2006/math">
                    <m:r>
                      <a:rPr lang="en-US" i="1" dirty="0" smtClean="0">
                        <a:latin typeface="Cambria Math" panose="02040503050406030204" pitchFamily="18" charset="0"/>
                      </a:rPr>
                      <m:t>𝐽</m:t>
                    </m:r>
                  </m:oMath>
                </a14:m>
                <a:endParaRPr lang="en-US" dirty="0"/>
              </a:p>
            </p:txBody>
          </p:sp>
        </mc:Choice>
        <mc:Fallback xmlns="">
          <p:sp>
            <p:nvSpPr>
              <p:cNvPr id="22" name="TextBox 21">
                <a:extLst>
                  <a:ext uri="{FF2B5EF4-FFF2-40B4-BE49-F238E27FC236}">
                    <a16:creationId xmlns:a16="http://schemas.microsoft.com/office/drawing/2014/main" id="{6D4227E2-189D-42A9-A67C-2BF3A517ED32}"/>
                  </a:ext>
                </a:extLst>
              </p:cNvPr>
              <p:cNvSpPr txBox="1">
                <a:spLocks noRot="1" noChangeAspect="1" noMove="1" noResize="1" noEditPoints="1" noAdjustHandles="1" noChangeArrowheads="1" noChangeShapeType="1" noTextEdit="1"/>
              </p:cNvSpPr>
              <p:nvPr/>
            </p:nvSpPr>
            <p:spPr bwMode="gray">
              <a:xfrm>
                <a:off x="242042" y="5532074"/>
                <a:ext cx="6244590" cy="369332"/>
              </a:xfrm>
              <a:prstGeom prst="rect">
                <a:avLst/>
              </a:prstGeom>
              <a:blipFill>
                <a:blip r:embed="rId10"/>
                <a:stretch>
                  <a:fillRect l="-879"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18505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A8024-8073-4AD0-A884-CC159DA2B518}"/>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02780790-4789-4185-8A48-22EFA9BEE172}"/>
              </a:ext>
            </a:extLst>
          </p:cNvPr>
          <p:cNvSpPr>
            <a:spLocks noGrp="1"/>
          </p:cNvSpPr>
          <p:nvPr>
            <p:ph idx="1"/>
          </p:nvPr>
        </p:nvSpPr>
        <p:spPr>
          <a:xfrm>
            <a:off x="478369" y="1213308"/>
            <a:ext cx="11473384" cy="3002360"/>
          </a:xfrm>
        </p:spPr>
        <p:txBody>
          <a:bodyPr/>
          <a:lstStyle/>
          <a:p>
            <a:r>
              <a:rPr lang="en-US" dirty="0"/>
              <a:t>Example from Industry</a:t>
            </a:r>
          </a:p>
          <a:p>
            <a:r>
              <a:rPr lang="en-US" dirty="0"/>
              <a:t>Graph Convolutional Networks (GCN)</a:t>
            </a:r>
          </a:p>
          <a:p>
            <a:r>
              <a:rPr lang="en-US" dirty="0"/>
              <a:t>Relational GCN</a:t>
            </a:r>
          </a:p>
          <a:p>
            <a:r>
              <a:rPr lang="en-US" dirty="0"/>
              <a:t>Mathematical background</a:t>
            </a:r>
          </a:p>
          <a:p>
            <a:pPr marL="342900" indent="-342900">
              <a:buFont typeface="Arial" panose="020B0604020202020204" pitchFamily="34" charset="0"/>
              <a:buChar char="•"/>
            </a:pPr>
            <a:r>
              <a:rPr lang="en-US" dirty="0"/>
              <a:t>Laplacian</a:t>
            </a:r>
          </a:p>
          <a:p>
            <a:pPr marL="342900" indent="-342900">
              <a:buFont typeface="Arial" panose="020B0604020202020204" pitchFamily="34" charset="0"/>
              <a:buChar char="•"/>
            </a:pPr>
            <a:r>
              <a:rPr lang="en-US" dirty="0" err="1"/>
              <a:t>Chebshev</a:t>
            </a:r>
            <a:r>
              <a:rPr lang="en-US" dirty="0"/>
              <a:t> Approximation</a:t>
            </a:r>
          </a:p>
          <a:p>
            <a:pPr marL="342900" indent="-342900">
              <a:buFont typeface="Arial" panose="020B0604020202020204" pitchFamily="34" charset="0"/>
              <a:buChar char="•"/>
            </a:pPr>
            <a:r>
              <a:rPr lang="en-US" dirty="0" err="1"/>
              <a:t>Softmax</a:t>
            </a:r>
            <a:endParaRPr lang="en-US" dirty="0"/>
          </a:p>
        </p:txBody>
      </p:sp>
      <p:sp>
        <p:nvSpPr>
          <p:cNvPr id="4" name="Slide Number Placeholder 3">
            <a:extLst>
              <a:ext uri="{FF2B5EF4-FFF2-40B4-BE49-F238E27FC236}">
                <a16:creationId xmlns:a16="http://schemas.microsoft.com/office/drawing/2014/main" id="{7DDC1FD2-BA32-437C-8D00-EA89D4F3AB53}"/>
              </a:ext>
            </a:extLst>
          </p:cNvPr>
          <p:cNvSpPr>
            <a:spLocks noGrp="1"/>
          </p:cNvSpPr>
          <p:nvPr>
            <p:ph type="sldNum" sz="quarter" idx="12"/>
          </p:nvPr>
        </p:nvSpPr>
        <p:spPr/>
        <p:txBody>
          <a:bodyPr/>
          <a:lstStyle/>
          <a:p>
            <a:fld id="{81561042-0DC2-4A04-AA50-F6D44EB20EBA}" type="slidenum">
              <a:rPr lang="en-US" smtClean="0"/>
              <a:t>3</a:t>
            </a:fld>
            <a:endParaRPr lang="en-US"/>
          </a:p>
        </p:txBody>
      </p:sp>
    </p:spTree>
    <p:extLst>
      <p:ext uri="{BB962C8B-B14F-4D97-AF65-F5344CB8AC3E}">
        <p14:creationId xmlns:p14="http://schemas.microsoft.com/office/powerpoint/2010/main" val="233871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059A-837B-4E70-85E0-77BA2416952C}"/>
              </a:ext>
            </a:extLst>
          </p:cNvPr>
          <p:cNvSpPr>
            <a:spLocks noGrp="1"/>
          </p:cNvSpPr>
          <p:nvPr>
            <p:ph type="title"/>
          </p:nvPr>
        </p:nvSpPr>
        <p:spPr/>
        <p:txBody>
          <a:bodyPr/>
          <a:lstStyle/>
          <a:p>
            <a:r>
              <a:rPr lang="pt-BR" dirty="0"/>
              <a:t>Next </a:t>
            </a:r>
            <a:r>
              <a:rPr lang="pt-BR" dirty="0" err="1"/>
              <a:t>and</a:t>
            </a:r>
            <a:r>
              <a:rPr lang="pt-BR" dirty="0"/>
              <a:t> Future </a:t>
            </a:r>
            <a:r>
              <a:rPr lang="pt-BR" dirty="0" err="1"/>
              <a:t>Tasks</a:t>
            </a:r>
            <a:r>
              <a:rPr lang="pt-BR" dirty="0"/>
              <a:t> </a:t>
            </a:r>
            <a:endParaRPr lang="en-US" dirty="0"/>
          </a:p>
        </p:txBody>
      </p:sp>
      <p:sp>
        <p:nvSpPr>
          <p:cNvPr id="3" name="Content Placeholder 2">
            <a:extLst>
              <a:ext uri="{FF2B5EF4-FFF2-40B4-BE49-F238E27FC236}">
                <a16:creationId xmlns:a16="http://schemas.microsoft.com/office/drawing/2014/main" id="{619E2D8F-BD66-4A77-89AD-0694964867F4}"/>
              </a:ext>
            </a:extLst>
          </p:cNvPr>
          <p:cNvSpPr>
            <a:spLocks noGrp="1"/>
          </p:cNvSpPr>
          <p:nvPr>
            <p:ph idx="1"/>
          </p:nvPr>
        </p:nvSpPr>
        <p:spPr>
          <a:xfrm>
            <a:off x="478369" y="1024388"/>
            <a:ext cx="11473384" cy="4797724"/>
          </a:xfrm>
        </p:spPr>
        <p:txBody>
          <a:bodyPr/>
          <a:lstStyle/>
          <a:p>
            <a:pPr marL="457200" indent="-457200">
              <a:buFont typeface="+mj-lt"/>
              <a:buAutoNum type="arabicPeriod"/>
            </a:pPr>
            <a:r>
              <a:rPr lang="pt-BR" dirty="0">
                <a:solidFill>
                  <a:schemeClr val="accent5"/>
                </a:solidFill>
              </a:rPr>
              <a:t>Compute </a:t>
            </a:r>
            <a:r>
              <a:rPr lang="pt-BR" dirty="0" err="1">
                <a:solidFill>
                  <a:schemeClr val="accent5"/>
                </a:solidFill>
              </a:rPr>
              <a:t>and</a:t>
            </a:r>
            <a:r>
              <a:rPr lang="pt-BR" dirty="0">
                <a:solidFill>
                  <a:schemeClr val="accent5"/>
                </a:solidFill>
              </a:rPr>
              <a:t> compare </a:t>
            </a:r>
            <a:r>
              <a:rPr lang="pt-BR" dirty="0" err="1">
                <a:solidFill>
                  <a:schemeClr val="accent5"/>
                </a:solidFill>
              </a:rPr>
              <a:t>graph</a:t>
            </a:r>
            <a:r>
              <a:rPr lang="pt-BR" dirty="0">
                <a:solidFill>
                  <a:schemeClr val="accent5"/>
                </a:solidFill>
              </a:rPr>
              <a:t> </a:t>
            </a:r>
            <a:r>
              <a:rPr lang="pt-BR" dirty="0" err="1">
                <a:solidFill>
                  <a:schemeClr val="accent5"/>
                </a:solidFill>
              </a:rPr>
              <a:t>metrics</a:t>
            </a:r>
            <a:r>
              <a:rPr lang="pt-BR" dirty="0">
                <a:solidFill>
                  <a:schemeClr val="accent5"/>
                </a:solidFill>
              </a:rPr>
              <a:t> (</a:t>
            </a:r>
            <a:r>
              <a:rPr lang="pt-BR" dirty="0" err="1">
                <a:solidFill>
                  <a:schemeClr val="accent5"/>
                </a:solidFill>
              </a:rPr>
              <a:t>Wednesday</a:t>
            </a:r>
            <a:r>
              <a:rPr lang="pt-BR" dirty="0">
                <a:solidFill>
                  <a:schemeClr val="accent5"/>
                </a:solidFill>
              </a:rPr>
              <a:t>, 2.12)</a:t>
            </a:r>
          </a:p>
          <a:p>
            <a:pPr marL="698494" lvl="1" indent="-457200"/>
            <a:r>
              <a:rPr lang="pt-BR" dirty="0" err="1">
                <a:solidFill>
                  <a:schemeClr val="accent5"/>
                </a:solidFill>
              </a:rPr>
              <a:t>Any</a:t>
            </a:r>
            <a:r>
              <a:rPr lang="pt-BR" dirty="0">
                <a:solidFill>
                  <a:schemeClr val="accent5"/>
                </a:solidFill>
              </a:rPr>
              <a:t> </a:t>
            </a:r>
            <a:r>
              <a:rPr lang="pt-BR" dirty="0" err="1">
                <a:solidFill>
                  <a:schemeClr val="accent5"/>
                </a:solidFill>
              </a:rPr>
              <a:t>metrics</a:t>
            </a:r>
            <a:r>
              <a:rPr lang="pt-BR" dirty="0">
                <a:solidFill>
                  <a:schemeClr val="accent5"/>
                </a:solidFill>
              </a:rPr>
              <a:t> </a:t>
            </a:r>
            <a:r>
              <a:rPr lang="pt-BR" dirty="0" err="1">
                <a:solidFill>
                  <a:schemeClr val="accent5"/>
                </a:solidFill>
              </a:rPr>
              <a:t>and</a:t>
            </a:r>
            <a:r>
              <a:rPr lang="pt-BR" dirty="0">
                <a:solidFill>
                  <a:schemeClr val="accent5"/>
                </a:solidFill>
              </a:rPr>
              <a:t> networks </a:t>
            </a:r>
            <a:r>
              <a:rPr lang="pt-BR" dirty="0" err="1">
                <a:solidFill>
                  <a:schemeClr val="accent5"/>
                </a:solidFill>
              </a:rPr>
              <a:t>of</a:t>
            </a:r>
            <a:r>
              <a:rPr lang="pt-BR" dirty="0">
                <a:solidFill>
                  <a:schemeClr val="accent5"/>
                </a:solidFill>
              </a:rPr>
              <a:t> </a:t>
            </a:r>
            <a:r>
              <a:rPr lang="pt-BR" dirty="0" err="1">
                <a:solidFill>
                  <a:schemeClr val="accent5"/>
                </a:solidFill>
              </a:rPr>
              <a:t>your</a:t>
            </a:r>
            <a:r>
              <a:rPr lang="pt-BR" dirty="0">
                <a:solidFill>
                  <a:schemeClr val="accent5"/>
                </a:solidFill>
              </a:rPr>
              <a:t> </a:t>
            </a:r>
            <a:r>
              <a:rPr lang="pt-BR" dirty="0" err="1">
                <a:solidFill>
                  <a:schemeClr val="accent5"/>
                </a:solidFill>
              </a:rPr>
              <a:t>choice</a:t>
            </a:r>
            <a:endParaRPr lang="pt-BR" dirty="0">
              <a:solidFill>
                <a:schemeClr val="accent5"/>
              </a:solidFill>
            </a:endParaRPr>
          </a:p>
          <a:p>
            <a:pPr marL="457200" indent="-457200">
              <a:buFont typeface="+mj-lt"/>
              <a:buAutoNum type="arabicPeriod"/>
            </a:pPr>
            <a:r>
              <a:rPr lang="pt-BR" dirty="0" err="1">
                <a:solidFill>
                  <a:schemeClr val="accent5"/>
                </a:solidFill>
              </a:rPr>
              <a:t>First</a:t>
            </a:r>
            <a:r>
              <a:rPr lang="pt-BR" dirty="0">
                <a:solidFill>
                  <a:schemeClr val="accent5"/>
                </a:solidFill>
              </a:rPr>
              <a:t> draft </a:t>
            </a:r>
            <a:r>
              <a:rPr lang="pt-BR" dirty="0" err="1">
                <a:solidFill>
                  <a:schemeClr val="accent5"/>
                </a:solidFill>
              </a:rPr>
              <a:t>of</a:t>
            </a:r>
            <a:r>
              <a:rPr lang="pt-BR" dirty="0">
                <a:solidFill>
                  <a:schemeClr val="accent5"/>
                </a:solidFill>
              </a:rPr>
              <a:t> </a:t>
            </a:r>
            <a:r>
              <a:rPr lang="pt-BR" b="1" dirty="0">
                <a:solidFill>
                  <a:schemeClr val="accent5"/>
                </a:solidFill>
              </a:rPr>
              <a:t>abstract</a:t>
            </a:r>
            <a:r>
              <a:rPr lang="pt-BR" dirty="0">
                <a:solidFill>
                  <a:schemeClr val="accent5"/>
                </a:solidFill>
              </a:rPr>
              <a:t> (Friday, 4.12)</a:t>
            </a:r>
          </a:p>
          <a:p>
            <a:pPr marL="457200" indent="-457200">
              <a:buFont typeface="+mj-lt"/>
              <a:buAutoNum type="arabicPeriod"/>
            </a:pPr>
            <a:r>
              <a:rPr lang="pt-BR" dirty="0" err="1"/>
              <a:t>Predictions</a:t>
            </a:r>
            <a:r>
              <a:rPr lang="pt-BR" dirty="0"/>
              <a:t> </a:t>
            </a:r>
            <a:r>
              <a:rPr lang="pt-BR" dirty="0" err="1"/>
              <a:t>using</a:t>
            </a:r>
            <a:r>
              <a:rPr lang="pt-BR" dirty="0"/>
              <a:t> </a:t>
            </a:r>
            <a:r>
              <a:rPr lang="pt-BR" dirty="0" err="1"/>
              <a:t>traditional</a:t>
            </a:r>
            <a:r>
              <a:rPr lang="pt-BR" dirty="0"/>
              <a:t> </a:t>
            </a:r>
            <a:r>
              <a:rPr lang="pt-BR" dirty="0" err="1"/>
              <a:t>method</a:t>
            </a:r>
            <a:r>
              <a:rPr lang="pt-BR" dirty="0"/>
              <a:t> (</a:t>
            </a:r>
            <a:r>
              <a:rPr lang="pt-BR" dirty="0" err="1"/>
              <a:t>Wednesday</a:t>
            </a:r>
            <a:r>
              <a:rPr lang="pt-BR" dirty="0"/>
              <a:t>, 9.12)</a:t>
            </a:r>
          </a:p>
          <a:p>
            <a:pPr marL="698494" lvl="1" indent="-457200"/>
            <a:r>
              <a:rPr lang="pt-BR" dirty="0" err="1"/>
              <a:t>Any</a:t>
            </a:r>
            <a:r>
              <a:rPr lang="pt-BR" dirty="0"/>
              <a:t> </a:t>
            </a:r>
            <a:r>
              <a:rPr lang="pt-BR" dirty="0" err="1"/>
              <a:t>two</a:t>
            </a:r>
            <a:r>
              <a:rPr lang="pt-BR" dirty="0"/>
              <a:t> </a:t>
            </a:r>
            <a:r>
              <a:rPr lang="pt-BR" dirty="0" err="1"/>
              <a:t>methods</a:t>
            </a:r>
            <a:r>
              <a:rPr lang="pt-BR" dirty="0"/>
              <a:t> </a:t>
            </a:r>
            <a:r>
              <a:rPr lang="pt-BR" dirty="0" err="1"/>
              <a:t>of</a:t>
            </a:r>
            <a:r>
              <a:rPr lang="pt-BR" dirty="0"/>
              <a:t> </a:t>
            </a:r>
            <a:r>
              <a:rPr lang="pt-BR" dirty="0" err="1"/>
              <a:t>your</a:t>
            </a:r>
            <a:r>
              <a:rPr lang="pt-BR" dirty="0"/>
              <a:t> </a:t>
            </a:r>
            <a:r>
              <a:rPr lang="pt-BR" dirty="0" err="1"/>
              <a:t>choice</a:t>
            </a:r>
            <a:endParaRPr lang="pt-BR" dirty="0"/>
          </a:p>
          <a:p>
            <a:pPr marL="457200" indent="-457200">
              <a:buFont typeface="+mj-lt"/>
              <a:buAutoNum type="arabicPeriod"/>
            </a:pPr>
            <a:r>
              <a:rPr lang="pt-BR" dirty="0" err="1"/>
              <a:t>Related</a:t>
            </a:r>
            <a:r>
              <a:rPr lang="pt-BR" dirty="0"/>
              <a:t> </a:t>
            </a:r>
            <a:r>
              <a:rPr lang="pt-BR" dirty="0" err="1"/>
              <a:t>work</a:t>
            </a:r>
            <a:r>
              <a:rPr lang="pt-BR" dirty="0"/>
              <a:t> draft (Friday, 11.12)</a:t>
            </a:r>
          </a:p>
          <a:p>
            <a:pPr marL="457200" indent="-457200">
              <a:buFont typeface="+mj-lt"/>
              <a:buAutoNum type="arabicPeriod"/>
            </a:pPr>
            <a:r>
              <a:rPr lang="pt-BR" dirty="0"/>
              <a:t>Node </a:t>
            </a:r>
            <a:r>
              <a:rPr lang="pt-BR" dirty="0" err="1"/>
              <a:t>and</a:t>
            </a:r>
            <a:r>
              <a:rPr lang="pt-BR" dirty="0"/>
              <a:t> </a:t>
            </a:r>
            <a:r>
              <a:rPr lang="pt-BR" dirty="0" err="1"/>
              <a:t>Graph</a:t>
            </a:r>
            <a:r>
              <a:rPr lang="pt-BR" dirty="0"/>
              <a:t> </a:t>
            </a:r>
            <a:r>
              <a:rPr lang="pt-BR" dirty="0" err="1"/>
              <a:t>Feature</a:t>
            </a:r>
            <a:r>
              <a:rPr lang="pt-BR" dirty="0"/>
              <a:t> Learning (</a:t>
            </a:r>
            <a:r>
              <a:rPr lang="pt-BR" dirty="0" err="1"/>
              <a:t>Wednesday</a:t>
            </a:r>
            <a:r>
              <a:rPr lang="pt-BR" dirty="0"/>
              <a:t>, 16.12) </a:t>
            </a:r>
          </a:p>
          <a:p>
            <a:pPr marL="698494" lvl="1" indent="-457200"/>
            <a:r>
              <a:rPr lang="pt-BR" dirty="0" err="1"/>
              <a:t>Any</a:t>
            </a:r>
            <a:r>
              <a:rPr lang="pt-BR" dirty="0"/>
              <a:t> </a:t>
            </a:r>
            <a:r>
              <a:rPr lang="pt-BR" dirty="0" err="1"/>
              <a:t>two</a:t>
            </a:r>
            <a:r>
              <a:rPr lang="pt-BR" dirty="0"/>
              <a:t> </a:t>
            </a:r>
            <a:r>
              <a:rPr lang="pt-BR" dirty="0" err="1"/>
              <a:t>methods</a:t>
            </a:r>
            <a:r>
              <a:rPr lang="pt-BR" dirty="0"/>
              <a:t> </a:t>
            </a:r>
            <a:r>
              <a:rPr lang="pt-BR" dirty="0" err="1"/>
              <a:t>of</a:t>
            </a:r>
            <a:r>
              <a:rPr lang="pt-BR" dirty="0"/>
              <a:t> </a:t>
            </a:r>
            <a:r>
              <a:rPr lang="pt-BR" dirty="0" err="1"/>
              <a:t>your</a:t>
            </a:r>
            <a:r>
              <a:rPr lang="pt-BR" dirty="0"/>
              <a:t> </a:t>
            </a:r>
            <a:r>
              <a:rPr lang="pt-BR" dirty="0" err="1"/>
              <a:t>choice</a:t>
            </a:r>
            <a:endParaRPr lang="pt-BR" dirty="0"/>
          </a:p>
          <a:p>
            <a:pPr marL="457200" indent="-457200">
              <a:buFont typeface="+mj-lt"/>
              <a:buAutoNum type="arabicPeriod"/>
            </a:pPr>
            <a:r>
              <a:rPr lang="pt-BR" dirty="0"/>
              <a:t>Design </a:t>
            </a:r>
            <a:r>
              <a:rPr lang="pt-BR" dirty="0" err="1"/>
              <a:t>alternative</a:t>
            </a:r>
            <a:r>
              <a:rPr lang="pt-BR" dirty="0"/>
              <a:t> pipelines for </a:t>
            </a:r>
            <a:r>
              <a:rPr lang="pt-BR" dirty="0" err="1"/>
              <a:t>your</a:t>
            </a:r>
            <a:r>
              <a:rPr lang="pt-BR" dirty="0"/>
              <a:t> GNN (</a:t>
            </a:r>
            <a:r>
              <a:rPr lang="pt-BR" dirty="0" err="1"/>
              <a:t>Wednesday</a:t>
            </a:r>
            <a:r>
              <a:rPr lang="pt-BR" dirty="0"/>
              <a:t>, 06.01)</a:t>
            </a:r>
          </a:p>
          <a:p>
            <a:pPr marL="698494" lvl="1" indent="-457200"/>
            <a:r>
              <a:rPr lang="pt-BR" dirty="0" err="1"/>
              <a:t>Three</a:t>
            </a:r>
            <a:r>
              <a:rPr lang="pt-BR" dirty="0"/>
              <a:t> </a:t>
            </a:r>
            <a:r>
              <a:rPr lang="pt-BR" dirty="0" err="1"/>
              <a:t>alternative</a:t>
            </a:r>
            <a:r>
              <a:rPr lang="pt-BR" dirty="0"/>
              <a:t> </a:t>
            </a:r>
            <a:r>
              <a:rPr lang="pt-BR" dirty="0" err="1"/>
              <a:t>different</a:t>
            </a:r>
            <a:r>
              <a:rPr lang="pt-BR" dirty="0"/>
              <a:t> </a:t>
            </a:r>
            <a:r>
              <a:rPr lang="pt-BR" dirty="0" err="1"/>
              <a:t>options</a:t>
            </a:r>
            <a:r>
              <a:rPr lang="pt-BR" dirty="0"/>
              <a:t> for </a:t>
            </a:r>
            <a:r>
              <a:rPr lang="pt-BR" dirty="0" err="1"/>
              <a:t>embedding</a:t>
            </a:r>
            <a:r>
              <a:rPr lang="pt-BR" dirty="0"/>
              <a:t>, </a:t>
            </a:r>
            <a:r>
              <a:rPr lang="pt-BR" dirty="0" err="1"/>
              <a:t>aggregation</a:t>
            </a:r>
            <a:r>
              <a:rPr lang="pt-BR" dirty="0"/>
              <a:t>, </a:t>
            </a:r>
            <a:r>
              <a:rPr lang="pt-BR" dirty="0" err="1"/>
              <a:t>and</a:t>
            </a:r>
            <a:r>
              <a:rPr lang="pt-BR" dirty="0"/>
              <a:t> </a:t>
            </a:r>
            <a:r>
              <a:rPr lang="pt-BR" dirty="0" err="1"/>
              <a:t>enconding</a:t>
            </a:r>
            <a:endParaRPr lang="pt-BR" dirty="0"/>
          </a:p>
          <a:p>
            <a:pPr marL="698494" lvl="1" indent="-457200"/>
            <a:r>
              <a:rPr lang="pt-BR" dirty="0"/>
              <a:t>Test </a:t>
            </a:r>
            <a:r>
              <a:rPr lang="pt-BR" dirty="0" err="1"/>
              <a:t>at</a:t>
            </a:r>
            <a:r>
              <a:rPr lang="pt-BR" dirty="0"/>
              <a:t> </a:t>
            </a:r>
            <a:r>
              <a:rPr lang="pt-BR" dirty="0" err="1"/>
              <a:t>least</a:t>
            </a:r>
            <a:r>
              <a:rPr lang="pt-BR" dirty="0"/>
              <a:t> </a:t>
            </a:r>
            <a:r>
              <a:rPr lang="pt-BR" dirty="0" err="1"/>
              <a:t>one</a:t>
            </a:r>
            <a:r>
              <a:rPr lang="pt-BR" dirty="0"/>
              <a:t>.</a:t>
            </a:r>
            <a:endParaRPr lang="en-US" dirty="0"/>
          </a:p>
        </p:txBody>
      </p:sp>
      <p:sp>
        <p:nvSpPr>
          <p:cNvPr id="4" name="Slide Number Placeholder 3">
            <a:extLst>
              <a:ext uri="{FF2B5EF4-FFF2-40B4-BE49-F238E27FC236}">
                <a16:creationId xmlns:a16="http://schemas.microsoft.com/office/drawing/2014/main" id="{2544D838-EB3D-4D0D-822F-FD7D93CBEE71}"/>
              </a:ext>
            </a:extLst>
          </p:cNvPr>
          <p:cNvSpPr>
            <a:spLocks noGrp="1"/>
          </p:cNvSpPr>
          <p:nvPr>
            <p:ph type="sldNum" sz="quarter" idx="12"/>
          </p:nvPr>
        </p:nvSpPr>
        <p:spPr/>
        <p:txBody>
          <a:bodyPr/>
          <a:lstStyle/>
          <a:p>
            <a:fld id="{81561042-0DC2-4A04-AA50-F6D44EB20EBA}" type="slidenum">
              <a:rPr lang="en-US" smtClean="0"/>
              <a:t>30</a:t>
            </a:fld>
            <a:endParaRPr lang="en-US"/>
          </a:p>
        </p:txBody>
      </p:sp>
    </p:spTree>
    <p:extLst>
      <p:ext uri="{BB962C8B-B14F-4D97-AF65-F5344CB8AC3E}">
        <p14:creationId xmlns:p14="http://schemas.microsoft.com/office/powerpoint/2010/main" val="1017585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BB6C5-1871-444B-AD84-356DE1BC2905}"/>
              </a:ext>
            </a:extLst>
          </p:cNvPr>
          <p:cNvSpPr>
            <a:spLocks noGrp="1"/>
          </p:cNvSpPr>
          <p:nvPr>
            <p:ph type="ctrTitle"/>
          </p:nvPr>
        </p:nvSpPr>
        <p:spPr>
          <a:xfrm>
            <a:off x="478368" y="4656578"/>
            <a:ext cx="11228913" cy="1001364"/>
          </a:xfrm>
          <a:noFill/>
        </p:spPr>
        <p:txBody>
          <a:bodyPr/>
          <a:lstStyle/>
          <a:p>
            <a:r>
              <a:rPr lang="en-US" dirty="0"/>
              <a:t>END</a:t>
            </a:r>
          </a:p>
        </p:txBody>
      </p:sp>
    </p:spTree>
    <p:extLst>
      <p:ext uri="{BB962C8B-B14F-4D97-AF65-F5344CB8AC3E}">
        <p14:creationId xmlns:p14="http://schemas.microsoft.com/office/powerpoint/2010/main" val="3752993035"/>
      </p:ext>
    </p:extLst>
  </p:cSld>
  <p:clrMapOvr>
    <a:masterClrMapping/>
  </p:clrMapOvr>
  <p:transition spd="slow">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CA635-390A-499A-A3AA-C3265840BD03}"/>
              </a:ext>
            </a:extLst>
          </p:cNvPr>
          <p:cNvSpPr>
            <a:spLocks noGrp="1"/>
          </p:cNvSpPr>
          <p:nvPr>
            <p:ph type="title"/>
          </p:nvPr>
        </p:nvSpPr>
        <p:spPr/>
        <p:txBody>
          <a:bodyPr/>
          <a:lstStyle/>
          <a:p>
            <a:r>
              <a:rPr lang="en-US" dirty="0"/>
              <a:t>Motivation – Uber Eats</a:t>
            </a:r>
          </a:p>
        </p:txBody>
      </p:sp>
      <p:sp>
        <p:nvSpPr>
          <p:cNvPr id="4" name="Slide Number Placeholder 3">
            <a:extLst>
              <a:ext uri="{FF2B5EF4-FFF2-40B4-BE49-F238E27FC236}">
                <a16:creationId xmlns:a16="http://schemas.microsoft.com/office/drawing/2014/main" id="{2D9E4492-4279-46A7-8FC5-CDE9AA5FD990}"/>
              </a:ext>
            </a:extLst>
          </p:cNvPr>
          <p:cNvSpPr>
            <a:spLocks noGrp="1"/>
          </p:cNvSpPr>
          <p:nvPr>
            <p:ph type="sldNum" sz="quarter" idx="12"/>
          </p:nvPr>
        </p:nvSpPr>
        <p:spPr/>
        <p:txBody>
          <a:bodyPr/>
          <a:lstStyle/>
          <a:p>
            <a:fld id="{81561042-0DC2-4A04-AA50-F6D44EB20EBA}" type="slidenum">
              <a:rPr lang="en-US" smtClean="0"/>
              <a:t>4</a:t>
            </a:fld>
            <a:endParaRPr lang="en-US"/>
          </a:p>
        </p:txBody>
      </p:sp>
      <p:pic>
        <p:nvPicPr>
          <p:cNvPr id="6" name="Picture 5">
            <a:extLst>
              <a:ext uri="{FF2B5EF4-FFF2-40B4-BE49-F238E27FC236}">
                <a16:creationId xmlns:a16="http://schemas.microsoft.com/office/drawing/2014/main" id="{01498C38-19F1-41D7-B534-A86CF72E772E}"/>
              </a:ext>
            </a:extLst>
          </p:cNvPr>
          <p:cNvPicPr>
            <a:picLocks noChangeAspect="1"/>
          </p:cNvPicPr>
          <p:nvPr/>
        </p:nvPicPr>
        <p:blipFill>
          <a:blip r:embed="rId2"/>
          <a:stretch>
            <a:fillRect/>
          </a:stretch>
        </p:blipFill>
        <p:spPr>
          <a:xfrm>
            <a:off x="409574" y="906779"/>
            <a:ext cx="9382645" cy="5580025"/>
          </a:xfrm>
          <a:prstGeom prst="rect">
            <a:avLst/>
          </a:prstGeom>
        </p:spPr>
      </p:pic>
      <p:pic>
        <p:nvPicPr>
          <p:cNvPr id="9" name="Picture 8">
            <a:extLst>
              <a:ext uri="{FF2B5EF4-FFF2-40B4-BE49-F238E27FC236}">
                <a16:creationId xmlns:a16="http://schemas.microsoft.com/office/drawing/2014/main" id="{31CAC05F-2AC4-4F04-8540-B127A87136B1}"/>
              </a:ext>
            </a:extLst>
          </p:cNvPr>
          <p:cNvPicPr>
            <a:picLocks noChangeAspect="1"/>
          </p:cNvPicPr>
          <p:nvPr/>
        </p:nvPicPr>
        <p:blipFill>
          <a:blip r:embed="rId3"/>
          <a:stretch>
            <a:fillRect/>
          </a:stretch>
        </p:blipFill>
        <p:spPr>
          <a:xfrm>
            <a:off x="6432061" y="4363793"/>
            <a:ext cx="5282712" cy="1987687"/>
          </a:xfrm>
          <a:prstGeom prst="rect">
            <a:avLst/>
          </a:prstGeom>
        </p:spPr>
      </p:pic>
      <p:sp>
        <p:nvSpPr>
          <p:cNvPr id="11" name="TextBox 10">
            <a:extLst>
              <a:ext uri="{FF2B5EF4-FFF2-40B4-BE49-F238E27FC236}">
                <a16:creationId xmlns:a16="http://schemas.microsoft.com/office/drawing/2014/main" id="{950A1739-9824-44B5-9B61-5F0CF0C9ADA9}"/>
              </a:ext>
            </a:extLst>
          </p:cNvPr>
          <p:cNvSpPr txBox="1"/>
          <p:nvPr/>
        </p:nvSpPr>
        <p:spPr bwMode="gray">
          <a:xfrm>
            <a:off x="117282" y="6432535"/>
            <a:ext cx="6245748" cy="369332"/>
          </a:xfrm>
          <a:prstGeom prst="rect">
            <a:avLst/>
          </a:prstGeom>
          <a:noFill/>
        </p:spPr>
        <p:txBody>
          <a:bodyPr wrap="square">
            <a:spAutoFit/>
          </a:bodyPr>
          <a:lstStyle/>
          <a:p>
            <a:r>
              <a:rPr lang="en-US" dirty="0"/>
              <a:t>https://eng.uber.com/uber-eats-graph-learning/</a:t>
            </a:r>
          </a:p>
        </p:txBody>
      </p:sp>
      <p:sp>
        <p:nvSpPr>
          <p:cNvPr id="3" name="TextBox 2">
            <a:extLst>
              <a:ext uri="{FF2B5EF4-FFF2-40B4-BE49-F238E27FC236}">
                <a16:creationId xmlns:a16="http://schemas.microsoft.com/office/drawing/2014/main" id="{B1301B49-DB1E-4C43-BACF-D56B55BBFCC4}"/>
              </a:ext>
            </a:extLst>
          </p:cNvPr>
          <p:cNvSpPr txBox="1"/>
          <p:nvPr/>
        </p:nvSpPr>
        <p:spPr bwMode="gray">
          <a:xfrm>
            <a:off x="2606040" y="906779"/>
            <a:ext cx="1661160" cy="36933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b="1" dirty="0"/>
              <a:t>Ingredients</a:t>
            </a:r>
            <a:endParaRPr lang="en-US" sz="1200" b="1" dirty="0"/>
          </a:p>
        </p:txBody>
      </p:sp>
      <p:sp>
        <p:nvSpPr>
          <p:cNvPr id="8" name="TextBox 7">
            <a:extLst>
              <a:ext uri="{FF2B5EF4-FFF2-40B4-BE49-F238E27FC236}">
                <a16:creationId xmlns:a16="http://schemas.microsoft.com/office/drawing/2014/main" id="{0164838A-1035-46F4-999E-6EFCAE97724C}"/>
              </a:ext>
            </a:extLst>
          </p:cNvPr>
          <p:cNvSpPr txBox="1"/>
          <p:nvPr/>
        </p:nvSpPr>
        <p:spPr bwMode="gray">
          <a:xfrm>
            <a:off x="4747260" y="906779"/>
            <a:ext cx="1074420" cy="36933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b="1" dirty="0"/>
              <a:t>Dishes</a:t>
            </a:r>
            <a:endParaRPr lang="en-US" sz="1200" b="1" dirty="0"/>
          </a:p>
        </p:txBody>
      </p:sp>
      <p:sp>
        <p:nvSpPr>
          <p:cNvPr id="5" name="Oval 4">
            <a:extLst>
              <a:ext uri="{FF2B5EF4-FFF2-40B4-BE49-F238E27FC236}">
                <a16:creationId xmlns:a16="http://schemas.microsoft.com/office/drawing/2014/main" id="{7FB637CE-AD72-40D5-B1B7-3FB9117B3688}"/>
              </a:ext>
            </a:extLst>
          </p:cNvPr>
          <p:cNvSpPr/>
          <p:nvPr/>
        </p:nvSpPr>
        <p:spPr bwMode="gray">
          <a:xfrm>
            <a:off x="9067800" y="5676900"/>
            <a:ext cx="2646973" cy="809904"/>
          </a:xfrm>
          <a:prstGeom prst="ellipse">
            <a:avLst/>
          </a:prstGeom>
          <a:solidFill>
            <a:srgbClr val="B1063A">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Tree>
    <p:extLst>
      <p:ext uri="{BB962C8B-B14F-4D97-AF65-F5344CB8AC3E}">
        <p14:creationId xmlns:p14="http://schemas.microsoft.com/office/powerpoint/2010/main" val="38681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83F0-A6C5-4A04-86BA-D2622A1973CA}"/>
              </a:ext>
            </a:extLst>
          </p:cNvPr>
          <p:cNvSpPr>
            <a:spLocks noGrp="1"/>
          </p:cNvSpPr>
          <p:nvPr>
            <p:ph type="title"/>
          </p:nvPr>
        </p:nvSpPr>
        <p:spPr/>
        <p:txBody>
          <a:bodyPr/>
          <a:lstStyle/>
          <a:p>
            <a:r>
              <a:rPr lang="en-US" dirty="0"/>
              <a:t>Outcomes</a:t>
            </a:r>
          </a:p>
        </p:txBody>
      </p:sp>
      <p:sp>
        <p:nvSpPr>
          <p:cNvPr id="4" name="Slide Number Placeholder 3">
            <a:extLst>
              <a:ext uri="{FF2B5EF4-FFF2-40B4-BE49-F238E27FC236}">
                <a16:creationId xmlns:a16="http://schemas.microsoft.com/office/drawing/2014/main" id="{4490025C-A045-4AC7-A58E-E39A77913EFD}"/>
              </a:ext>
            </a:extLst>
          </p:cNvPr>
          <p:cNvSpPr>
            <a:spLocks noGrp="1"/>
          </p:cNvSpPr>
          <p:nvPr>
            <p:ph type="sldNum" sz="quarter" idx="12"/>
          </p:nvPr>
        </p:nvSpPr>
        <p:spPr/>
        <p:txBody>
          <a:bodyPr/>
          <a:lstStyle/>
          <a:p>
            <a:fld id="{81561042-0DC2-4A04-AA50-F6D44EB20EBA}" type="slidenum">
              <a:rPr lang="en-US" smtClean="0"/>
              <a:t>5</a:t>
            </a:fld>
            <a:endParaRPr lang="en-US"/>
          </a:p>
        </p:txBody>
      </p:sp>
      <p:pic>
        <p:nvPicPr>
          <p:cNvPr id="6" name="Picture 5">
            <a:extLst>
              <a:ext uri="{FF2B5EF4-FFF2-40B4-BE49-F238E27FC236}">
                <a16:creationId xmlns:a16="http://schemas.microsoft.com/office/drawing/2014/main" id="{A1342C47-211B-4C0A-8BDA-D3CE3DD31CD3}"/>
              </a:ext>
            </a:extLst>
          </p:cNvPr>
          <p:cNvPicPr>
            <a:picLocks noChangeAspect="1"/>
          </p:cNvPicPr>
          <p:nvPr/>
        </p:nvPicPr>
        <p:blipFill>
          <a:blip r:embed="rId2"/>
          <a:stretch>
            <a:fillRect/>
          </a:stretch>
        </p:blipFill>
        <p:spPr>
          <a:xfrm>
            <a:off x="185043" y="1104900"/>
            <a:ext cx="10055739" cy="5034643"/>
          </a:xfrm>
          <a:prstGeom prst="rect">
            <a:avLst/>
          </a:prstGeom>
        </p:spPr>
      </p:pic>
      <p:pic>
        <p:nvPicPr>
          <p:cNvPr id="8" name="Picture 7">
            <a:extLst>
              <a:ext uri="{FF2B5EF4-FFF2-40B4-BE49-F238E27FC236}">
                <a16:creationId xmlns:a16="http://schemas.microsoft.com/office/drawing/2014/main" id="{4622B4B3-98CD-4FAB-A442-906BAE6D6D7E}"/>
              </a:ext>
            </a:extLst>
          </p:cNvPr>
          <p:cNvPicPr>
            <a:picLocks noChangeAspect="1"/>
          </p:cNvPicPr>
          <p:nvPr/>
        </p:nvPicPr>
        <p:blipFill>
          <a:blip r:embed="rId3"/>
          <a:stretch>
            <a:fillRect/>
          </a:stretch>
        </p:blipFill>
        <p:spPr>
          <a:xfrm>
            <a:off x="6058022" y="3429000"/>
            <a:ext cx="5121984" cy="3057805"/>
          </a:xfrm>
          <a:prstGeom prst="rect">
            <a:avLst/>
          </a:prstGeom>
        </p:spPr>
      </p:pic>
    </p:spTree>
    <p:extLst>
      <p:ext uri="{BB962C8B-B14F-4D97-AF65-F5344CB8AC3E}">
        <p14:creationId xmlns:p14="http://schemas.microsoft.com/office/powerpoint/2010/main" val="2971428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220EF-8ECA-4609-868F-2549F39EC280}"/>
              </a:ext>
            </a:extLst>
          </p:cNvPr>
          <p:cNvSpPr>
            <a:spLocks noGrp="1"/>
          </p:cNvSpPr>
          <p:nvPr>
            <p:ph type="title"/>
          </p:nvPr>
        </p:nvSpPr>
        <p:spPr/>
        <p:txBody>
          <a:bodyPr/>
          <a:lstStyle/>
          <a:p>
            <a:r>
              <a:rPr lang="en-US" dirty="0"/>
              <a:t>Pipeline</a:t>
            </a:r>
          </a:p>
        </p:txBody>
      </p:sp>
      <p:sp>
        <p:nvSpPr>
          <p:cNvPr id="4" name="Slide Number Placeholder 3">
            <a:extLst>
              <a:ext uri="{FF2B5EF4-FFF2-40B4-BE49-F238E27FC236}">
                <a16:creationId xmlns:a16="http://schemas.microsoft.com/office/drawing/2014/main" id="{88AB3EB5-5D5B-43CF-88F9-FBFD2AC117DA}"/>
              </a:ext>
            </a:extLst>
          </p:cNvPr>
          <p:cNvSpPr>
            <a:spLocks noGrp="1"/>
          </p:cNvSpPr>
          <p:nvPr>
            <p:ph type="sldNum" sz="quarter" idx="12"/>
          </p:nvPr>
        </p:nvSpPr>
        <p:spPr/>
        <p:txBody>
          <a:bodyPr/>
          <a:lstStyle/>
          <a:p>
            <a:fld id="{81561042-0DC2-4A04-AA50-F6D44EB20EBA}" type="slidenum">
              <a:rPr lang="en-US" smtClean="0"/>
              <a:t>6</a:t>
            </a:fld>
            <a:endParaRPr lang="en-US"/>
          </a:p>
        </p:txBody>
      </p:sp>
      <p:pic>
        <p:nvPicPr>
          <p:cNvPr id="6" name="Picture 5">
            <a:extLst>
              <a:ext uri="{FF2B5EF4-FFF2-40B4-BE49-F238E27FC236}">
                <a16:creationId xmlns:a16="http://schemas.microsoft.com/office/drawing/2014/main" id="{9A42CDE2-7793-48CF-9F0F-759FB0CE887E}"/>
              </a:ext>
            </a:extLst>
          </p:cNvPr>
          <p:cNvPicPr>
            <a:picLocks noChangeAspect="1"/>
          </p:cNvPicPr>
          <p:nvPr/>
        </p:nvPicPr>
        <p:blipFill>
          <a:blip r:embed="rId2"/>
          <a:stretch>
            <a:fillRect/>
          </a:stretch>
        </p:blipFill>
        <p:spPr>
          <a:xfrm>
            <a:off x="998220" y="1070982"/>
            <a:ext cx="9959340" cy="5546219"/>
          </a:xfrm>
          <a:prstGeom prst="rect">
            <a:avLst/>
          </a:prstGeom>
        </p:spPr>
      </p:pic>
    </p:spTree>
    <p:extLst>
      <p:ext uri="{BB962C8B-B14F-4D97-AF65-F5344CB8AC3E}">
        <p14:creationId xmlns:p14="http://schemas.microsoft.com/office/powerpoint/2010/main" val="4272082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38189-F79C-4DE6-B5DE-520E9A6BEF87}"/>
              </a:ext>
            </a:extLst>
          </p:cNvPr>
          <p:cNvSpPr>
            <a:spLocks noGrp="1"/>
          </p:cNvSpPr>
          <p:nvPr>
            <p:ph type="title"/>
          </p:nvPr>
        </p:nvSpPr>
        <p:spPr/>
        <p:txBody>
          <a:bodyPr/>
          <a:lstStyle/>
          <a:p>
            <a:r>
              <a:rPr lang="en-US" dirty="0"/>
              <a:t>Bipartite Graph for Dish Recommendation</a:t>
            </a:r>
          </a:p>
        </p:txBody>
      </p:sp>
      <p:pic>
        <p:nvPicPr>
          <p:cNvPr id="8" name="Content Placeholder 7">
            <a:extLst>
              <a:ext uri="{FF2B5EF4-FFF2-40B4-BE49-F238E27FC236}">
                <a16:creationId xmlns:a16="http://schemas.microsoft.com/office/drawing/2014/main" id="{7F3092D1-63D6-4EA5-97F7-B081B89EE804}"/>
              </a:ext>
            </a:extLst>
          </p:cNvPr>
          <p:cNvPicPr>
            <a:picLocks noGrp="1" noChangeAspect="1"/>
          </p:cNvPicPr>
          <p:nvPr>
            <p:ph idx="1"/>
          </p:nvPr>
        </p:nvPicPr>
        <p:blipFill>
          <a:blip r:embed="rId2"/>
          <a:stretch>
            <a:fillRect/>
          </a:stretch>
        </p:blipFill>
        <p:spPr>
          <a:xfrm>
            <a:off x="8970018" y="1543198"/>
            <a:ext cx="2365243" cy="3359198"/>
          </a:xfrm>
        </p:spPr>
      </p:pic>
      <p:sp>
        <p:nvSpPr>
          <p:cNvPr id="4" name="Slide Number Placeholder 3">
            <a:extLst>
              <a:ext uri="{FF2B5EF4-FFF2-40B4-BE49-F238E27FC236}">
                <a16:creationId xmlns:a16="http://schemas.microsoft.com/office/drawing/2014/main" id="{58254455-BF71-439B-8E69-E3535FAB55EF}"/>
              </a:ext>
            </a:extLst>
          </p:cNvPr>
          <p:cNvSpPr>
            <a:spLocks noGrp="1"/>
          </p:cNvSpPr>
          <p:nvPr>
            <p:ph type="sldNum" sz="quarter" idx="12"/>
          </p:nvPr>
        </p:nvSpPr>
        <p:spPr/>
        <p:txBody>
          <a:bodyPr/>
          <a:lstStyle/>
          <a:p>
            <a:fld id="{81561042-0DC2-4A04-AA50-F6D44EB20EBA}" type="slidenum">
              <a:rPr lang="en-US" smtClean="0"/>
              <a:t>7</a:t>
            </a:fld>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903AA9B-DB8C-471D-B8C7-1369CF52ECF0}"/>
                  </a:ext>
                </a:extLst>
              </p:cNvPr>
              <p:cNvSpPr txBox="1">
                <a:spLocks/>
              </p:cNvSpPr>
              <p:nvPr/>
            </p:nvSpPr>
            <p:spPr bwMode="gray">
              <a:xfrm>
                <a:off x="478369" y="1213308"/>
                <a:ext cx="11473384" cy="2104679"/>
              </a:xfrm>
              <a:prstGeom prst="rect">
                <a:avLst/>
              </a:prstGeom>
            </p:spPr>
            <p:txBody>
              <a:bodyPr vert="horz"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𝑈</m:t>
                        </m:r>
                      </m:e>
                      <m:sub>
                        <m:r>
                          <a:rPr lang="en-US" i="1" dirty="0" smtClean="0">
                            <a:latin typeface="Cambria Math" panose="02040503050406030204" pitchFamily="18" charset="0"/>
                          </a:rPr>
                          <m:t>𝑖</m:t>
                        </m:r>
                      </m:sub>
                    </m:sSub>
                  </m:oMath>
                </a14:m>
                <a:r>
                  <a:rPr lang="en-US" dirty="0"/>
                  <a:t>users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𝑖</m:t>
                        </m:r>
                      </m:sub>
                    </m:sSub>
                  </m:oMath>
                </a14:m>
                <a:r>
                  <a:rPr lang="en-US" dirty="0"/>
                  <a:t>Dishes</a:t>
                </a:r>
              </a:p>
              <a:p>
                <a:r>
                  <a:rPr lang="en-US" dirty="0"/>
                  <a:t>Users connect to dishes by number of times they order a dish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i="1" dirty="0" smtClean="0">
                            <a:latin typeface="Cambria Math" panose="02040503050406030204" pitchFamily="18" charset="0"/>
                          </a:rPr>
                          <m:t>𝑖</m:t>
                        </m:r>
                      </m:sub>
                    </m:sSub>
                  </m:oMath>
                </a14:m>
                <a:endParaRPr lang="en-US" dirty="0"/>
              </a:p>
              <a:p>
                <a:r>
                  <a:rPr lang="en-US" dirty="0"/>
                  <a:t>New users and new dishes are added every day</a:t>
                </a:r>
              </a:p>
              <a:p>
                <a:r>
                  <a:rPr lang="en-US" dirty="0"/>
                  <a:t>Each node has a feature (e.g., word2vec) </a:t>
                </a:r>
              </a:p>
            </p:txBody>
          </p:sp>
        </mc:Choice>
        <mc:Fallback xmlns="">
          <p:sp>
            <p:nvSpPr>
              <p:cNvPr id="9" name="Content Placeholder 2">
                <a:extLst>
                  <a:ext uri="{FF2B5EF4-FFF2-40B4-BE49-F238E27FC236}">
                    <a16:creationId xmlns:a16="http://schemas.microsoft.com/office/drawing/2014/main" id="{6903AA9B-DB8C-471D-B8C7-1369CF52ECF0}"/>
                  </a:ext>
                </a:extLst>
              </p:cNvPr>
              <p:cNvSpPr txBox="1">
                <a:spLocks noRot="1" noChangeAspect="1" noMove="1" noResize="1" noEditPoints="1" noAdjustHandles="1" noChangeArrowheads="1" noChangeShapeType="1" noTextEdit="1"/>
              </p:cNvSpPr>
              <p:nvPr/>
            </p:nvSpPr>
            <p:spPr bwMode="gray">
              <a:xfrm>
                <a:off x="478369" y="1213308"/>
                <a:ext cx="11473384" cy="2104679"/>
              </a:xfrm>
              <a:prstGeom prst="rect">
                <a:avLst/>
              </a:prstGeom>
              <a:blipFill>
                <a:blip r:embed="rId3"/>
                <a:stretch>
                  <a:fillRect l="-1275" t="-2609" b="-6087"/>
                </a:stretch>
              </a:blipFill>
            </p:spPr>
            <p:txBody>
              <a:bodyPr/>
              <a:lstStyle/>
              <a:p>
                <a:r>
                  <a:rPr lang="en-US">
                    <a:noFill/>
                  </a:rPr>
                  <a:t> </a:t>
                </a:r>
              </a:p>
            </p:txBody>
          </p:sp>
        </mc:Fallback>
      </mc:AlternateContent>
    </p:spTree>
    <p:extLst>
      <p:ext uri="{BB962C8B-B14F-4D97-AF65-F5344CB8AC3E}">
        <p14:creationId xmlns:p14="http://schemas.microsoft.com/office/powerpoint/2010/main" val="3753950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3EB3F-695E-4D72-B314-2E369553D52A}"/>
              </a:ext>
            </a:extLst>
          </p:cNvPr>
          <p:cNvSpPr>
            <a:spLocks noGrp="1"/>
          </p:cNvSpPr>
          <p:nvPr>
            <p:ph type="title"/>
          </p:nvPr>
        </p:nvSpPr>
        <p:spPr/>
        <p:txBody>
          <a:bodyPr/>
          <a:lstStyle/>
          <a:p>
            <a:r>
              <a:rPr lang="en-US" dirty="0"/>
              <a:t>Margin Loss</a:t>
            </a:r>
          </a:p>
        </p:txBody>
      </p:sp>
      <p:sp>
        <p:nvSpPr>
          <p:cNvPr id="3" name="Content Placeholder 2">
            <a:extLst>
              <a:ext uri="{FF2B5EF4-FFF2-40B4-BE49-F238E27FC236}">
                <a16:creationId xmlns:a16="http://schemas.microsoft.com/office/drawing/2014/main" id="{A9A2A641-ED04-4260-B1AC-4508FD335092}"/>
              </a:ext>
            </a:extLst>
          </p:cNvPr>
          <p:cNvSpPr>
            <a:spLocks noGrp="1"/>
          </p:cNvSpPr>
          <p:nvPr>
            <p:ph idx="1"/>
          </p:nvPr>
        </p:nvSpPr>
        <p:spPr>
          <a:xfrm>
            <a:off x="478369" y="1213308"/>
            <a:ext cx="11473384" cy="309315"/>
          </a:xfrm>
        </p:spPr>
        <p:txBody>
          <a:bodyPr/>
          <a:lstStyle/>
          <a:p>
            <a:r>
              <a:rPr lang="en-US" dirty="0"/>
              <a:t>For dish recommendation, the goal is to rank dishes for each user.</a:t>
            </a:r>
          </a:p>
        </p:txBody>
      </p:sp>
      <p:sp>
        <p:nvSpPr>
          <p:cNvPr id="4" name="Slide Number Placeholder 3">
            <a:extLst>
              <a:ext uri="{FF2B5EF4-FFF2-40B4-BE49-F238E27FC236}">
                <a16:creationId xmlns:a16="http://schemas.microsoft.com/office/drawing/2014/main" id="{DDDDBBD0-17BC-48C3-8E6A-74F82B128A08}"/>
              </a:ext>
            </a:extLst>
          </p:cNvPr>
          <p:cNvSpPr>
            <a:spLocks noGrp="1"/>
          </p:cNvSpPr>
          <p:nvPr>
            <p:ph type="sldNum" sz="quarter" idx="12"/>
          </p:nvPr>
        </p:nvSpPr>
        <p:spPr/>
        <p:txBody>
          <a:bodyPr/>
          <a:lstStyle/>
          <a:p>
            <a:fld id="{81561042-0DC2-4A04-AA50-F6D44EB20EBA}" type="slidenum">
              <a:rPr lang="en-US" smtClean="0"/>
              <a:t>8</a:t>
            </a:fld>
            <a:endParaRPr lang="en-US"/>
          </a:p>
        </p:txBody>
      </p:sp>
      <p:sp>
        <p:nvSpPr>
          <p:cNvPr id="7" name="TextBox 6">
            <a:extLst>
              <a:ext uri="{FF2B5EF4-FFF2-40B4-BE49-F238E27FC236}">
                <a16:creationId xmlns:a16="http://schemas.microsoft.com/office/drawing/2014/main" id="{EC7FBB7A-4B10-4B14-93EE-A03A47DF0F5D}"/>
              </a:ext>
            </a:extLst>
          </p:cNvPr>
          <p:cNvSpPr txBox="1"/>
          <p:nvPr/>
        </p:nvSpPr>
        <p:spPr bwMode="gray">
          <a:xfrm>
            <a:off x="1455420" y="3850832"/>
            <a:ext cx="6271260" cy="74132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Goal is for the positive pair to surpass the negative pair</a:t>
            </a:r>
          </a:p>
        </p:txBody>
      </p:sp>
      <p:pic>
        <p:nvPicPr>
          <p:cNvPr id="9" name="Picture 8">
            <a:extLst>
              <a:ext uri="{FF2B5EF4-FFF2-40B4-BE49-F238E27FC236}">
                <a16:creationId xmlns:a16="http://schemas.microsoft.com/office/drawing/2014/main" id="{B641596D-034D-4C1B-B30A-32636D512BC0}"/>
              </a:ext>
            </a:extLst>
          </p:cNvPr>
          <p:cNvPicPr>
            <a:picLocks noChangeAspect="1"/>
          </p:cNvPicPr>
          <p:nvPr/>
        </p:nvPicPr>
        <p:blipFill>
          <a:blip r:embed="rId2"/>
          <a:stretch>
            <a:fillRect/>
          </a:stretch>
        </p:blipFill>
        <p:spPr>
          <a:xfrm>
            <a:off x="2210752" y="1944455"/>
            <a:ext cx="6486525" cy="1484545"/>
          </a:xfrm>
          <a:prstGeom prst="rect">
            <a:avLst/>
          </a:prstGeom>
        </p:spPr>
      </p:pic>
    </p:spTree>
    <p:extLst>
      <p:ext uri="{BB962C8B-B14F-4D97-AF65-F5344CB8AC3E}">
        <p14:creationId xmlns:p14="http://schemas.microsoft.com/office/powerpoint/2010/main" val="2201285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CCD66-5639-4F63-A735-2FE1E9D1AB92}"/>
              </a:ext>
            </a:extLst>
          </p:cNvPr>
          <p:cNvSpPr>
            <a:spLocks noGrp="1"/>
          </p:cNvSpPr>
          <p:nvPr>
            <p:ph type="title"/>
          </p:nvPr>
        </p:nvSpPr>
        <p:spPr/>
        <p:txBody>
          <a:bodyPr/>
          <a:lstStyle/>
          <a:p>
            <a:r>
              <a:rPr lang="en-US" dirty="0"/>
              <a:t>Loss with Low Rank Positives</a:t>
            </a:r>
          </a:p>
        </p:txBody>
      </p:sp>
      <p:sp>
        <p:nvSpPr>
          <p:cNvPr id="4" name="Slide Number Placeholder 3">
            <a:extLst>
              <a:ext uri="{FF2B5EF4-FFF2-40B4-BE49-F238E27FC236}">
                <a16:creationId xmlns:a16="http://schemas.microsoft.com/office/drawing/2014/main" id="{B5E7FC2B-03B8-4A4D-8B59-691196597565}"/>
              </a:ext>
            </a:extLst>
          </p:cNvPr>
          <p:cNvSpPr>
            <a:spLocks noGrp="1"/>
          </p:cNvSpPr>
          <p:nvPr>
            <p:ph type="sldNum" sz="quarter" idx="12"/>
          </p:nvPr>
        </p:nvSpPr>
        <p:spPr/>
        <p:txBody>
          <a:bodyPr/>
          <a:lstStyle/>
          <a:p>
            <a:fld id="{81561042-0DC2-4A04-AA50-F6D44EB20EBA}" type="slidenum">
              <a:rPr lang="en-US" smtClean="0"/>
              <a:t>9</a:t>
            </a:fld>
            <a:endParaRPr lang="en-US"/>
          </a:p>
        </p:txBody>
      </p:sp>
      <p:pic>
        <p:nvPicPr>
          <p:cNvPr id="13" name="Picture 12">
            <a:extLst>
              <a:ext uri="{FF2B5EF4-FFF2-40B4-BE49-F238E27FC236}">
                <a16:creationId xmlns:a16="http://schemas.microsoft.com/office/drawing/2014/main" id="{37DBEB93-E623-47C7-AF97-9B585D83901B}"/>
              </a:ext>
            </a:extLst>
          </p:cNvPr>
          <p:cNvPicPr>
            <a:picLocks noChangeAspect="1"/>
          </p:cNvPicPr>
          <p:nvPr/>
        </p:nvPicPr>
        <p:blipFill>
          <a:blip r:embed="rId2"/>
          <a:stretch>
            <a:fillRect/>
          </a:stretch>
        </p:blipFill>
        <p:spPr>
          <a:xfrm>
            <a:off x="1259132" y="1073840"/>
            <a:ext cx="9169402" cy="3991752"/>
          </a:xfrm>
          <a:prstGeom prst="rect">
            <a:avLst/>
          </a:prstGeom>
        </p:spPr>
      </p:pic>
    </p:spTree>
    <p:extLst>
      <p:ext uri="{BB962C8B-B14F-4D97-AF65-F5344CB8AC3E}">
        <p14:creationId xmlns:p14="http://schemas.microsoft.com/office/powerpoint/2010/main" val="1300340283"/>
      </p:ext>
    </p:extLst>
  </p:cSld>
  <p:clrMapOvr>
    <a:masterClrMapping/>
  </p:clrMapOvr>
</p:sld>
</file>

<file path=ppt/theme/theme1.xml><?xml version="1.0" encoding="utf-8"?>
<a:theme xmlns:a="http://schemas.openxmlformats.org/drawingml/2006/main" name="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2653</TotalTime>
  <Words>2072</Words>
  <Application>Microsoft Office PowerPoint</Application>
  <PresentationFormat>Widescreen</PresentationFormat>
  <Paragraphs>271</Paragraphs>
  <Slides>31</Slides>
  <Notes>7</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Cambria Math</vt:lpstr>
      <vt:lpstr>CMR10</vt:lpstr>
      <vt:lpstr>NimbusRomNo9L-Regu</vt:lpstr>
      <vt:lpstr>NimbusRomNo9L-ReguItal</vt:lpstr>
      <vt:lpstr>Verdana</vt:lpstr>
      <vt:lpstr>HPI PPT-Template</vt:lpstr>
      <vt:lpstr>Graph Convolutional Networks lecture-7  Course on Graph Neural Networks (Winter Term 21/22)</vt:lpstr>
      <vt:lpstr>Quick recap</vt:lpstr>
      <vt:lpstr>Topics</vt:lpstr>
      <vt:lpstr>Motivation – Uber Eats</vt:lpstr>
      <vt:lpstr>Outcomes</vt:lpstr>
      <vt:lpstr>Pipeline</vt:lpstr>
      <vt:lpstr>Bipartite Graph for Dish Recommendation</vt:lpstr>
      <vt:lpstr>Margin Loss</vt:lpstr>
      <vt:lpstr>Loss with Low Rank Positives</vt:lpstr>
      <vt:lpstr>Weighted pool aggregation</vt:lpstr>
      <vt:lpstr>GNN key idea</vt:lpstr>
      <vt:lpstr>Solution for Recursion = Message Passing</vt:lpstr>
      <vt:lpstr>Scalability</vt:lpstr>
      <vt:lpstr>Inductive capability</vt:lpstr>
      <vt:lpstr>Number of Layers in a GCN</vt:lpstr>
      <vt:lpstr>Steps</vt:lpstr>
      <vt:lpstr>Relational GCN</vt:lpstr>
      <vt:lpstr>Quick Math background based on Message Passing</vt:lpstr>
      <vt:lpstr>Sum Operation</vt:lpstr>
      <vt:lpstr>Average Operation</vt:lpstr>
      <vt:lpstr>Spectral Operation</vt:lpstr>
      <vt:lpstr>Message Passing with a Transition Matrix</vt:lpstr>
      <vt:lpstr>Message Passing – Scale by Target Node [Kipf &amp; Welling 2017] </vt:lpstr>
      <vt:lpstr>Message Passing – Simulation</vt:lpstr>
      <vt:lpstr>Fast Approximate Convolutions on Graphs [Kipf &amp; Welling 2017] </vt:lpstr>
      <vt:lpstr>Spectral Graph Convolutions [Kipf &amp; Welling 2017] </vt:lpstr>
      <vt:lpstr>Approximation with Chebyshev Polynomials [Hammond 2011]</vt:lpstr>
      <vt:lpstr>Forward computation in the GNN [Kipf &amp; Welling 2017] </vt:lpstr>
      <vt:lpstr>Softmax [1] </vt:lpstr>
      <vt:lpstr>Next and Future Tasks </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PageRank and Markov Chains lecture-6  Course on Graph Neural Networks (Winter Term 20/21)</dc:title>
  <dc:creator>Christian Adriano</dc:creator>
  <cp:lastModifiedBy>Christian Adriano</cp:lastModifiedBy>
  <cp:revision>141</cp:revision>
  <dcterms:created xsi:type="dcterms:W3CDTF">2020-12-01T00:00:06Z</dcterms:created>
  <dcterms:modified xsi:type="dcterms:W3CDTF">2021-11-10T13:47:20Z</dcterms:modified>
</cp:coreProperties>
</file>